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361" r:id="rId3"/>
    <p:sldId id="367" r:id="rId4"/>
    <p:sldId id="368" r:id="rId5"/>
    <p:sldId id="398" r:id="rId6"/>
    <p:sldId id="399" r:id="rId7"/>
    <p:sldId id="400" r:id="rId8"/>
    <p:sldId id="406" r:id="rId9"/>
    <p:sldId id="407" r:id="rId10"/>
    <p:sldId id="408" r:id="rId11"/>
    <p:sldId id="370" r:id="rId12"/>
    <p:sldId id="363" r:id="rId13"/>
    <p:sldId id="364" r:id="rId14"/>
    <p:sldId id="366" r:id="rId15"/>
    <p:sldId id="365" r:id="rId16"/>
    <p:sldId id="396" r:id="rId17"/>
    <p:sldId id="397" r:id="rId18"/>
    <p:sldId id="371" r:id="rId19"/>
    <p:sldId id="372" r:id="rId20"/>
    <p:sldId id="373" r:id="rId21"/>
    <p:sldId id="374" r:id="rId22"/>
    <p:sldId id="375" r:id="rId23"/>
    <p:sldId id="376" r:id="rId24"/>
    <p:sldId id="377" r:id="rId25"/>
    <p:sldId id="378" r:id="rId26"/>
    <p:sldId id="379" r:id="rId27"/>
    <p:sldId id="380" r:id="rId28"/>
    <p:sldId id="381" r:id="rId29"/>
    <p:sldId id="382" r:id="rId30"/>
    <p:sldId id="383" r:id="rId31"/>
    <p:sldId id="384" r:id="rId32"/>
    <p:sldId id="385" r:id="rId33"/>
    <p:sldId id="386" r:id="rId34"/>
    <p:sldId id="387" r:id="rId35"/>
    <p:sldId id="388" r:id="rId36"/>
    <p:sldId id="389" r:id="rId37"/>
    <p:sldId id="390" r:id="rId38"/>
    <p:sldId id="391" r:id="rId39"/>
    <p:sldId id="392" r:id="rId40"/>
    <p:sldId id="393" r:id="rId41"/>
    <p:sldId id="412" r:id="rId42"/>
    <p:sldId id="395" r:id="rId43"/>
    <p:sldId id="416" r:id="rId44"/>
    <p:sldId id="417" r:id="rId45"/>
    <p:sldId id="418" r:id="rId46"/>
    <p:sldId id="419" r:id="rId47"/>
    <p:sldId id="420" r:id="rId48"/>
    <p:sldId id="421" r:id="rId49"/>
    <p:sldId id="424" r:id="rId50"/>
    <p:sldId id="423" r:id="rId51"/>
    <p:sldId id="422" r:id="rId52"/>
    <p:sldId id="425" r:id="rId53"/>
    <p:sldId id="427" r:id="rId54"/>
    <p:sldId id="426" r:id="rId55"/>
    <p:sldId id="428" r:id="rId5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00"/>
    <a:srgbClr val="C00000"/>
    <a:srgbClr val="70AD47"/>
    <a:srgbClr val="008F00"/>
    <a:srgbClr val="FF0000"/>
    <a:srgbClr val="FFFFFF"/>
    <a:srgbClr val="000000"/>
    <a:srgbClr val="F57D2F"/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531"/>
    <p:restoredTop sz="92869"/>
  </p:normalViewPr>
  <p:slideViewPr>
    <p:cSldViewPr snapToGrid="0">
      <p:cViewPr varScale="1">
        <p:scale>
          <a:sx n="93" d="100"/>
          <a:sy n="93" d="100"/>
        </p:scale>
        <p:origin x="224" y="2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fld id="{A4EC3685-9B28-6A4A-924D-C1BC998BFBE9}" type="datetimeFigureOut">
              <a:rPr kumimoji="1" lang="zh-TW" altLang="en-US" smtClean="0"/>
              <a:pPr/>
              <a:t>2019/6/11</a:t>
            </a:fld>
            <a:endParaRPr kumimoji="1" lang="zh-TW" altLang="en-US" dirty="0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fld id="{8D77919A-BBCB-BC4C-BA96-997795B5D5BE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4163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icrosoft YaHei Light" panose="020B0502040204020203" pitchFamily="34" charset="-122"/>
        <a:ea typeface="Microsoft YaHei Light" panose="020B0502040204020203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1171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10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04450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11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8272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12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93975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13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0121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14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834469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15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5217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16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94712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17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32612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18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38515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19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9675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5990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20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98515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21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50677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22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00878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23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72136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24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26506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25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61717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26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00685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27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261568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28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76616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29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19831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782726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30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709890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31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169283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32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142560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33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113220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34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077116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35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32473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36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11552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37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290954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38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302620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39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7839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4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255904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40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89219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41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974062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42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34838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43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02353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44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3896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5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968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6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61992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7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9376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8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09416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9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336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蛋糕, 尋找, 植物 的圖片&#10;&#10;&#10;&#10;自動產生的描述">
            <a:extLst>
              <a:ext uri="{FF2B5EF4-FFF2-40B4-BE49-F238E27FC236}">
                <a16:creationId xmlns:a16="http://schemas.microsoft.com/office/drawing/2014/main" id="{B7A87EF4-5EF7-F643-9A42-84A546F6DE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  <a:solidFill>
            <a:srgbClr val="000000">
              <a:alpha val="50196"/>
            </a:srgbClr>
          </a:solidFill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rgbClr val="000000">
              <a:alpha val="67059"/>
            </a:srgbClr>
          </a:solidFill>
        </p:spPr>
        <p:txBody>
          <a:bodyPr anchor="b"/>
          <a:lstStyle>
            <a:lvl1pPr algn="ctr">
              <a:defRPr sz="6000" b="1" i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solidFill>
            <a:srgbClr val="000000">
              <a:alpha val="47843"/>
            </a:srgbClr>
          </a:solidFill>
        </p:spPr>
        <p:txBody>
          <a:bodyPr/>
          <a:lstStyle>
            <a:lvl1pPr marL="0" indent="0" algn="ctr">
              <a:buNone/>
              <a:defRPr sz="2400" b="0" i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dirty="0"/>
              <a:t>按一下以編輯母片副標題樣式</a:t>
            </a:r>
          </a:p>
        </p:txBody>
      </p:sp>
      <p:pic>
        <p:nvPicPr>
          <p:cNvPr id="1026" name="Picture 2" descr="https://mirrors.creativecommons.org/presskit/buttons/88x31/png/by-nc-sa.png">
            <a:extLst>
              <a:ext uri="{FF2B5EF4-FFF2-40B4-BE49-F238E27FC236}">
                <a16:creationId xmlns:a16="http://schemas.microsoft.com/office/drawing/2014/main" id="{8961A33C-907E-6A49-99CC-DD648606B8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69941" y="5743181"/>
            <a:ext cx="2796117" cy="97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597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357722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75530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>
              <a:buFontTx/>
              <a:buBlip>
                <a:blip r:embed="rId2"/>
              </a:buBlip>
              <a:defRPr/>
            </a:lvl2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7FDB24F-1125-6E4C-8D80-7E52A5D4DEE8}"/>
              </a:ext>
            </a:extLst>
          </p:cNvPr>
          <p:cNvSpPr txBox="1"/>
          <p:nvPr userDrawn="1"/>
        </p:nvSpPr>
        <p:spPr>
          <a:xfrm>
            <a:off x="9110546" y="6356350"/>
            <a:ext cx="2243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D542A3-F8C0-B840-81BE-178D77014D2C}" type="slidenum">
              <a:rPr kumimoji="1" lang="zh-TW" altLang="en-US" b="0" i="0" smtClean="0">
                <a:solidFill>
                  <a:schemeClr val="bg2">
                    <a:lumMod val="25000"/>
                  </a:schemeClr>
                </a:solidFill>
                <a:ea typeface="Microsoft YaHei Light" panose="020B0502040204020203" pitchFamily="34" charset="-122"/>
              </a:rPr>
              <a:pPr algn="r"/>
              <a:t>‹#›</a:t>
            </a:fld>
            <a:endParaRPr kumimoji="1" lang="zh-TW" altLang="en-US" b="0" i="0" dirty="0">
              <a:solidFill>
                <a:schemeClr val="bg2">
                  <a:lumMod val="25000"/>
                </a:schemeClr>
              </a:solidFill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5448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室內, 蛋糕, 尋找, 植物 的圖片&#10;&#10;&#10;&#10;自動產生的描述">
            <a:extLst>
              <a:ext uri="{FF2B5EF4-FFF2-40B4-BE49-F238E27FC236}">
                <a16:creationId xmlns:a16="http://schemas.microsoft.com/office/drawing/2014/main" id="{E5C36B46-ACE0-B94D-893C-4C21C8CE2F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  <a:solidFill>
            <a:srgbClr val="000000">
              <a:alpha val="50196"/>
            </a:srgbClr>
          </a:solidFill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solidFill>
            <a:srgbClr val="000000">
              <a:alpha val="72941"/>
            </a:srgbClr>
          </a:solidFill>
        </p:spPr>
        <p:txBody>
          <a:bodyPr anchor="b"/>
          <a:lstStyle>
            <a:lvl1pPr>
              <a:defRPr sz="6000" b="1" i="0">
                <a:solidFill>
                  <a:schemeClr val="accent4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solidFill>
            <a:srgbClr val="000000">
              <a:alpha val="61176"/>
            </a:srgbClr>
          </a:solidFill>
        </p:spPr>
        <p:txBody>
          <a:bodyPr/>
          <a:lstStyle>
            <a:lvl1pPr marL="0" indent="0">
              <a:buNone/>
              <a:defRPr sz="24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441829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30849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566646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692024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1183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004459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587581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C02FDF4-5FA2-6549-831E-4596435BDC97}"/>
              </a:ext>
            </a:extLst>
          </p:cNvPr>
          <p:cNvSpPr txBox="1"/>
          <p:nvPr userDrawn="1"/>
        </p:nvSpPr>
        <p:spPr>
          <a:xfrm>
            <a:off x="3846576" y="6308079"/>
            <a:ext cx="4498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創作共用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姓名   標示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非商業性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相同方式分享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Microsoft YaHei Light" panose="020B0502040204020203" pitchFamily="34" charset="-122"/>
            </a:endParaRPr>
          </a:p>
          <a:p>
            <a:pPr algn="ctr"/>
            <a:r>
              <a:rPr kumimoji="1"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CC-BY-NC-SA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E801100-9E2E-EA4A-9A67-5343332D3EF0}"/>
              </a:ext>
            </a:extLst>
          </p:cNvPr>
          <p:cNvSpPr txBox="1"/>
          <p:nvPr userDrawn="1"/>
        </p:nvSpPr>
        <p:spPr>
          <a:xfrm>
            <a:off x="629963" y="6424410"/>
            <a:ext cx="2292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中正大學</a:t>
            </a:r>
            <a:r>
              <a:rPr kumimoji="1"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 </a:t>
            </a:r>
            <a:r>
              <a:rPr kumimoji="1"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– </a:t>
            </a:r>
            <a:r>
              <a:rPr kumimoji="1" lang="zh-CN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Microsoft YaHei Light" panose="020B0502040204020203" pitchFamily="34" charset="-122"/>
              </a:rPr>
              <a:t>羅習五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Microsoft YaHei Light" panose="020B0502040204020203" pitchFamily="34" charset="-122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0ED4327-E689-C34A-B8B5-61E7E87F62CB}"/>
              </a:ext>
            </a:extLst>
          </p:cNvPr>
          <p:cNvSpPr txBox="1"/>
          <p:nvPr userDrawn="1"/>
        </p:nvSpPr>
        <p:spPr>
          <a:xfrm>
            <a:off x="9110546" y="6356350"/>
            <a:ext cx="2243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D542A3-F8C0-B840-81BE-178D77014D2C}" type="slidenum">
              <a:rPr kumimoji="1" lang="zh-TW" altLang="en-US" b="0" i="0" smtClean="0">
                <a:solidFill>
                  <a:schemeClr val="bg2">
                    <a:lumMod val="25000"/>
                  </a:schemeClr>
                </a:solidFill>
                <a:ea typeface="Microsoft YaHei Light" panose="020B0502040204020203" pitchFamily="34" charset="-122"/>
              </a:rPr>
              <a:pPr algn="r"/>
              <a:t>‹#›</a:t>
            </a:fld>
            <a:endParaRPr kumimoji="1" lang="zh-TW" altLang="en-US" b="0" i="0" dirty="0">
              <a:solidFill>
                <a:schemeClr val="bg2">
                  <a:lumMod val="25000"/>
                </a:schemeClr>
              </a:solidFill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9746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3"/>
        </a:buBlip>
        <a:defRPr sz="2800" b="0" i="0" kern="1200">
          <a:solidFill>
            <a:schemeClr val="accent5">
              <a:lumMod val="50000"/>
            </a:schemeClr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4"/>
        </a:buBlip>
        <a:defRPr sz="2400" b="0" i="0" kern="1200">
          <a:solidFill>
            <a:schemeClr val="accent6">
              <a:lumMod val="50000"/>
            </a:schemeClr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5"/>
        </a:buBlip>
        <a:defRPr sz="2000" b="0" i="0" kern="1200">
          <a:solidFill>
            <a:srgbClr val="7030A0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6"/>
        </a:buBlip>
        <a:defRPr sz="1800" b="0" i="0" kern="1200">
          <a:solidFill>
            <a:schemeClr val="accent2">
              <a:lumMod val="50000"/>
            </a:schemeClr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11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12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10.png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tif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11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12.tiff"/><Relationship Id="rId9" Type="http://schemas.openxmlformats.org/officeDocument/2006/relationships/image" Target="../media/image9.tif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google.com/url?sa=i&amp;source=images&amp;cd=&amp;ved=2ahUKEwiW3IzOwqrbAhUB5bwKHU84B4gQjRx6BAgBEAU&amp;url=http://pngimages.net/app-png&amp;psig=AOvVaw03i9nTGPCFSEGNvrsPqz86&amp;ust=152766952280584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pipe &amp; </a:t>
            </a:r>
            <a:r>
              <a:rPr kumimoji="1" lang="en-US" altLang="zh-TW" dirty="0" err="1"/>
              <a:t>fifo</a:t>
            </a: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中正大學，作業系統實驗室</a:t>
            </a:r>
            <a:endParaRPr kumimoji="1" lang="en-US" altLang="zh-TW" dirty="0"/>
          </a:p>
          <a:p>
            <a:r>
              <a:rPr kumimoji="1" lang="zh-TW" altLang="en-US" dirty="0"/>
              <a:t>羅習五</a:t>
            </a:r>
            <a:r>
              <a:rPr kumimoji="1" lang="zh-Hant" altLang="en-US" dirty="0"/>
              <a:t> 陽春副教授</a:t>
            </a:r>
            <a:endParaRPr kumimoji="1" lang="en-US" altLang="zh-Hant" dirty="0"/>
          </a:p>
          <a:p>
            <a:r>
              <a:rPr kumimoji="1" lang="en-US" altLang="zh-TW"/>
              <a:t>shiwulo@gmail.com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7970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EA5CEB3-76E1-2C45-9F39-3F2CD25EDF64}"/>
              </a:ext>
            </a:extLst>
          </p:cNvPr>
          <p:cNvSpPr/>
          <p:nvPr/>
        </p:nvSpPr>
        <p:spPr>
          <a:xfrm>
            <a:off x="1607344" y="585787"/>
            <a:ext cx="3393281" cy="5464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int main() {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   open(“xxx”);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   close(</a:t>
            </a:r>
            <a:r>
              <a:rPr kumimoji="1" lang="en-US" altLang="zh-TW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r>
              <a:rPr kumimoji="1"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   open(“</a:t>
            </a:r>
            <a:r>
              <a:rPr kumimoji="1" lang="en-US" altLang="zh-TW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myfile</a:t>
            </a:r>
            <a:r>
              <a:rPr kumimoji="1"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向右箭號 4">
            <a:extLst>
              <a:ext uri="{FF2B5EF4-FFF2-40B4-BE49-F238E27FC236}">
                <a16:creationId xmlns:a16="http://schemas.microsoft.com/office/drawing/2014/main" id="{8E45E98D-204E-EE46-AFFB-DE610E07F4C0}"/>
              </a:ext>
            </a:extLst>
          </p:cNvPr>
          <p:cNvSpPr/>
          <p:nvPr/>
        </p:nvSpPr>
        <p:spPr>
          <a:xfrm>
            <a:off x="4650581" y="1757362"/>
            <a:ext cx="1364456" cy="721519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stdout</a:t>
            </a:r>
            <a:endParaRPr kumimoji="1" lang="zh-TW" altLang="en-US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8" name="向左箭號 7">
            <a:extLst>
              <a:ext uri="{FF2B5EF4-FFF2-40B4-BE49-F238E27FC236}">
                <a16:creationId xmlns:a16="http://schemas.microsoft.com/office/drawing/2014/main" id="{7CE1BFDF-E287-8547-A33E-324824EC09D2}"/>
              </a:ext>
            </a:extLst>
          </p:cNvPr>
          <p:cNvSpPr/>
          <p:nvPr/>
        </p:nvSpPr>
        <p:spPr>
          <a:xfrm>
            <a:off x="4507705" y="742949"/>
            <a:ext cx="1364457" cy="721519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stdin</a:t>
            </a:r>
            <a:endParaRPr kumimoji="1" lang="zh-TW" altLang="en-US" dirty="0"/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CEF5BDC7-79C5-0442-B62D-D2ED3C82EE7A}"/>
              </a:ext>
            </a:extLst>
          </p:cNvPr>
          <p:cNvSpPr/>
          <p:nvPr/>
        </p:nvSpPr>
        <p:spPr>
          <a:xfrm>
            <a:off x="4654152" y="2771775"/>
            <a:ext cx="1364456" cy="72151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stderr</a:t>
            </a:r>
            <a:endParaRPr kumimoji="1" lang="zh-TW" altLang="en-US" dirty="0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20F6E89C-A59C-C343-97DA-7E7EECD239A8}"/>
              </a:ext>
            </a:extLst>
          </p:cNvPr>
          <p:cNvSpPr/>
          <p:nvPr/>
        </p:nvSpPr>
        <p:spPr>
          <a:xfrm>
            <a:off x="995362" y="2045494"/>
            <a:ext cx="683420" cy="49768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D961732-48BE-0C42-AB24-FDC5DDC7D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77" y="1928812"/>
            <a:ext cx="4514850" cy="451485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37EC6D9-2CA2-0F4F-89AA-E8F14073918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58115" y="1986360"/>
            <a:ext cx="1854200" cy="238760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39C81089-CD6D-F340-A7DA-9E23F1622E45}"/>
              </a:ext>
            </a:extLst>
          </p:cNvPr>
          <p:cNvSpPr txBox="1"/>
          <p:nvPr/>
        </p:nvSpPr>
        <p:spPr>
          <a:xfrm>
            <a:off x="7949276" y="2856994"/>
            <a:ext cx="1471878" cy="646331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kumimoji="1" lang="en-US" altLang="zh-TW" sz="3600" dirty="0" err="1">
                <a:solidFill>
                  <a:srgbClr val="FFFC0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Bauhaus 93" pitchFamily="82" charset="0"/>
              </a:rPr>
              <a:t>myfile</a:t>
            </a:r>
            <a:endParaRPr kumimoji="1" lang="zh-TW" altLang="en-US" sz="3600" dirty="0">
              <a:solidFill>
                <a:srgbClr val="FFFC00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Bauhaus 93" pitchFamily="82" charset="0"/>
            </a:endParaRPr>
          </a:p>
        </p:txBody>
      </p:sp>
      <p:sp>
        <p:nvSpPr>
          <p:cNvPr id="14" name="向右箭號 13">
            <a:extLst>
              <a:ext uri="{FF2B5EF4-FFF2-40B4-BE49-F238E27FC236}">
                <a16:creationId xmlns:a16="http://schemas.microsoft.com/office/drawing/2014/main" id="{1360BFC3-7389-0C4C-BA3F-652490C95372}"/>
              </a:ext>
            </a:extLst>
          </p:cNvPr>
          <p:cNvSpPr/>
          <p:nvPr/>
        </p:nvSpPr>
        <p:spPr>
          <a:xfrm>
            <a:off x="995362" y="2612827"/>
            <a:ext cx="683420" cy="49768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5" name="向右箭號 14">
            <a:extLst>
              <a:ext uri="{FF2B5EF4-FFF2-40B4-BE49-F238E27FC236}">
                <a16:creationId xmlns:a16="http://schemas.microsoft.com/office/drawing/2014/main" id="{2348C973-22EE-D44C-A3E8-3E474CEF917F}"/>
              </a:ext>
            </a:extLst>
          </p:cNvPr>
          <p:cNvSpPr/>
          <p:nvPr/>
        </p:nvSpPr>
        <p:spPr>
          <a:xfrm>
            <a:off x="995362" y="3180160"/>
            <a:ext cx="683420" cy="49768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6" name="向右箭號 15">
            <a:extLst>
              <a:ext uri="{FF2B5EF4-FFF2-40B4-BE49-F238E27FC236}">
                <a16:creationId xmlns:a16="http://schemas.microsoft.com/office/drawing/2014/main" id="{620BFE3D-59DA-1549-A7EF-DEEF2AC9EBDE}"/>
              </a:ext>
            </a:extLst>
          </p:cNvPr>
          <p:cNvSpPr/>
          <p:nvPr/>
        </p:nvSpPr>
        <p:spPr>
          <a:xfrm>
            <a:off x="995362" y="3747493"/>
            <a:ext cx="683420" cy="49768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7" name="向右箭號 16">
            <a:extLst>
              <a:ext uri="{FF2B5EF4-FFF2-40B4-BE49-F238E27FC236}">
                <a16:creationId xmlns:a16="http://schemas.microsoft.com/office/drawing/2014/main" id="{E9A69287-8ABC-964D-91E3-CFB4EB164B2D}"/>
              </a:ext>
            </a:extLst>
          </p:cNvPr>
          <p:cNvSpPr/>
          <p:nvPr/>
        </p:nvSpPr>
        <p:spPr>
          <a:xfrm>
            <a:off x="995362" y="4314825"/>
            <a:ext cx="683420" cy="49768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3ECC2F7-2232-E74F-9F08-0FCFB424EF60}"/>
              </a:ext>
            </a:extLst>
          </p:cNvPr>
          <p:cNvSpPr/>
          <p:nvPr/>
        </p:nvSpPr>
        <p:spPr>
          <a:xfrm>
            <a:off x="6075759" y="811320"/>
            <a:ext cx="4187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solidFill>
                  <a:srgbClr val="FFFC0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Bauhaus 93" pitchFamily="82" charset="0"/>
              </a:rPr>
              <a:t>0</a:t>
            </a:r>
            <a:endParaRPr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3C576B7-4D10-9F4A-A70C-4E5870B0371C}"/>
              </a:ext>
            </a:extLst>
          </p:cNvPr>
          <p:cNvSpPr/>
          <p:nvPr/>
        </p:nvSpPr>
        <p:spPr>
          <a:xfrm>
            <a:off x="6075759" y="2819728"/>
            <a:ext cx="4187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solidFill>
                  <a:srgbClr val="FFFC0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Bauhaus 93" pitchFamily="82" charset="0"/>
              </a:rPr>
              <a:t>2</a:t>
            </a:r>
            <a:endParaRPr lang="zh-TW" altLang="en-US" sz="3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72B398F-07A2-7D4D-8F63-5747CA49D6B8}"/>
              </a:ext>
            </a:extLst>
          </p:cNvPr>
          <p:cNvSpPr/>
          <p:nvPr/>
        </p:nvSpPr>
        <p:spPr>
          <a:xfrm>
            <a:off x="6075759" y="1849546"/>
            <a:ext cx="4187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solidFill>
                  <a:srgbClr val="FFFC0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Bauhaus 93" pitchFamily="82" charset="0"/>
              </a:rPr>
              <a:t>1</a:t>
            </a:r>
            <a:endParaRPr lang="zh-TW" altLang="en-US" sz="3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A95BD41-8EC9-9545-8510-076C584C76BA}"/>
              </a:ext>
            </a:extLst>
          </p:cNvPr>
          <p:cNvSpPr/>
          <p:nvPr/>
        </p:nvSpPr>
        <p:spPr>
          <a:xfrm>
            <a:off x="6075759" y="3854559"/>
            <a:ext cx="4187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solidFill>
                  <a:srgbClr val="FFFC0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Bauhaus 93" pitchFamily="82" charset="0"/>
              </a:rPr>
              <a:t>3</a:t>
            </a:r>
            <a:endParaRPr lang="zh-TW" altLang="en-US" sz="3200" dirty="0"/>
          </a:p>
        </p:txBody>
      </p:sp>
      <p:sp>
        <p:nvSpPr>
          <p:cNvPr id="18" name="向右箭號 17">
            <a:extLst>
              <a:ext uri="{FF2B5EF4-FFF2-40B4-BE49-F238E27FC236}">
                <a16:creationId xmlns:a16="http://schemas.microsoft.com/office/drawing/2014/main" id="{606E41DC-17F2-304D-81AA-CECE06C6C5BC}"/>
              </a:ext>
            </a:extLst>
          </p:cNvPr>
          <p:cNvSpPr/>
          <p:nvPr/>
        </p:nvSpPr>
        <p:spPr>
          <a:xfrm>
            <a:off x="4650581" y="3747493"/>
            <a:ext cx="1364456" cy="72151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xxx</a:t>
            </a:r>
            <a:endParaRPr kumimoji="1" lang="zh-TW" altLang="en-US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976A03C9-D172-3E45-BC2B-CB142855FC6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98152" y="3996334"/>
            <a:ext cx="1126204" cy="1450181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BC6CC885-9FF3-DA4B-BBCF-47271915DF36}"/>
              </a:ext>
            </a:extLst>
          </p:cNvPr>
          <p:cNvSpPr txBox="1"/>
          <p:nvPr/>
        </p:nvSpPr>
        <p:spPr>
          <a:xfrm>
            <a:off x="10503436" y="4398258"/>
            <a:ext cx="915635" cy="646331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solidFill>
                  <a:srgbClr val="FFFC0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Bauhaus 93" pitchFamily="82" charset="0"/>
              </a:rPr>
              <a:t>xxx</a:t>
            </a:r>
            <a:endParaRPr kumimoji="1" lang="zh-TW" altLang="en-US" sz="3600" dirty="0">
              <a:solidFill>
                <a:srgbClr val="FFFC00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Bauhaus 93" pitchFamily="82" charset="0"/>
            </a:endParaRPr>
          </a:p>
        </p:txBody>
      </p:sp>
      <p:cxnSp>
        <p:nvCxnSpPr>
          <p:cNvPr id="3" name="肘形接點 2">
            <a:extLst>
              <a:ext uri="{FF2B5EF4-FFF2-40B4-BE49-F238E27FC236}">
                <a16:creationId xmlns:a16="http://schemas.microsoft.com/office/drawing/2014/main" id="{B309B46E-A719-C343-A42D-795C40EF9C5C}"/>
              </a:ext>
            </a:extLst>
          </p:cNvPr>
          <p:cNvCxnSpPr>
            <a:stCxn id="24" idx="3"/>
            <a:endCxn id="19" idx="1"/>
          </p:cNvCxnSpPr>
          <p:nvPr/>
        </p:nvCxnSpPr>
        <p:spPr>
          <a:xfrm>
            <a:off x="6494463" y="4146947"/>
            <a:ext cx="3903689" cy="574478"/>
          </a:xfrm>
          <a:prstGeom prst="bentConnector3">
            <a:avLst>
              <a:gd name="adj1" fmla="val 20354"/>
            </a:avLst>
          </a:prstGeom>
          <a:ln w="76200">
            <a:solidFill>
              <a:schemeClr val="tx1"/>
            </a:solidFill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接點 24">
            <a:extLst>
              <a:ext uri="{FF2B5EF4-FFF2-40B4-BE49-F238E27FC236}">
                <a16:creationId xmlns:a16="http://schemas.microsoft.com/office/drawing/2014/main" id="{38E3F391-CB0F-8842-BDEC-458C270F7030}"/>
              </a:ext>
            </a:extLst>
          </p:cNvPr>
          <p:cNvCxnSpPr>
            <a:cxnSpLocks/>
            <a:stCxn id="23" idx="3"/>
            <a:endCxn id="12" idx="1"/>
          </p:cNvCxnSpPr>
          <p:nvPr/>
        </p:nvCxnSpPr>
        <p:spPr>
          <a:xfrm>
            <a:off x="6494463" y="2141934"/>
            <a:ext cx="1263652" cy="103822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014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 dirty="0" err="1"/>
              <a:t>pipefd</a:t>
            </a:r>
            <a:r>
              <a:rPr kumimoji="1" lang="zh-CN" altLang="en-US" dirty="0"/>
              <a:t>函數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47358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pipe()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643820"/>
                </a:solidFill>
                <a:latin typeface="Menlo-Regular" charset="0"/>
              </a:rPr>
              <a:t>#include 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&lt;</a:t>
            </a:r>
            <a:r>
              <a:rPr lang="en-US" altLang="zh-TW" dirty="0" err="1">
                <a:solidFill>
                  <a:srgbClr val="C41A16"/>
                </a:solidFill>
                <a:latin typeface="Menlo-Regular" charset="0"/>
              </a:rPr>
              <a:t>unistd.h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&gt;</a:t>
            </a:r>
            <a:endParaRPr lang="en-US" altLang="zh-TW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TW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pipe(</a:t>
            </a:r>
            <a:r>
              <a:rPr lang="en-US" altLang="zh-TW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pipefd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en-US" altLang="zh-TW" dirty="0">
                <a:solidFill>
                  <a:srgbClr val="1C00CF"/>
                </a:solidFill>
                <a:latin typeface="Menlo-Regular" charset="0"/>
              </a:rPr>
              <a:t>2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]);</a:t>
            </a:r>
          </a:p>
          <a:p>
            <a:endParaRPr lang="en-US" altLang="zh-TW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zh-TW" altLang="en-US" dirty="0">
                <a:solidFill>
                  <a:srgbClr val="000000"/>
                </a:solidFill>
                <a:latin typeface="Menlo-Regular" charset="0"/>
              </a:rPr>
              <a:t>建立一個溝通的管道，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pipefd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[0]</a:t>
            </a:r>
            <a:r>
              <a:rPr lang="zh-TW" altLang="en-US" dirty="0">
                <a:solidFill>
                  <a:srgbClr val="000000"/>
                </a:solidFill>
                <a:latin typeface="Menlo-Regular" charset="0"/>
              </a:rPr>
              <a:t>為讀取，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pipefd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[1]</a:t>
            </a:r>
            <a:r>
              <a:rPr lang="zh-TW" altLang="en-US" dirty="0">
                <a:solidFill>
                  <a:srgbClr val="000000"/>
                </a:solidFill>
                <a:latin typeface="Menlo-Regular" charset="0"/>
              </a:rPr>
              <a:t>為寫入，如果發生錯誤，回傳值為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-1</a:t>
            </a:r>
            <a:r>
              <a:rPr lang="zh-TW" altLang="en-US" dirty="0">
                <a:solidFill>
                  <a:srgbClr val="000000"/>
                </a:solidFill>
                <a:latin typeface="Menlo-Regular" charset="0"/>
              </a:rPr>
              <a:t>，否則為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367170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pipe</a:t>
            </a:r>
            <a:r>
              <a:rPr kumimoji="1" lang="zh-TW" altLang="en-US" dirty="0"/>
              <a:t>的簡單程式（</a:t>
            </a:r>
            <a:r>
              <a:rPr kumimoji="1" lang="en-US" altLang="zh-TW" dirty="0"/>
              <a:t>pipe1.c</a:t>
            </a:r>
            <a:r>
              <a:rPr kumimoji="1" lang="zh-TW" altLang="en-US" dirty="0"/>
              <a:t>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643820"/>
                </a:solidFill>
                <a:latin typeface="Menlo-Regular" charset="0"/>
              </a:rPr>
              <a:t>#include 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&lt;</a:t>
            </a:r>
            <a:r>
              <a:rPr lang="en-US" altLang="zh-TW" dirty="0" err="1">
                <a:solidFill>
                  <a:srgbClr val="C41A16"/>
                </a:solidFill>
                <a:latin typeface="Menlo-Regular" charset="0"/>
              </a:rPr>
              <a:t>unistd.h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&gt;</a:t>
            </a:r>
            <a:endParaRPr lang="en-US" altLang="zh-TW" dirty="0">
              <a:solidFill>
                <a:srgbClr val="643820"/>
              </a:solidFill>
              <a:latin typeface="Menlo-Regular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643820"/>
                </a:solidFill>
                <a:latin typeface="Menlo-Regular" charset="0"/>
              </a:rPr>
              <a:t>#include 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&lt;</a:t>
            </a:r>
            <a:r>
              <a:rPr lang="en-US" altLang="zh-TW" dirty="0" err="1">
                <a:solidFill>
                  <a:srgbClr val="C41A16"/>
                </a:solidFill>
                <a:latin typeface="Menlo-Regular" charset="0"/>
              </a:rPr>
              <a:t>stdio.h</a:t>
            </a:r>
            <a:r>
              <a:rPr lang="en-US" altLang="zh-TW" dirty="0">
                <a:solidFill>
                  <a:srgbClr val="C41A16"/>
                </a:solidFill>
                <a:latin typeface="Menlo-Regular" charset="0"/>
              </a:rPr>
              <a:t>&gt;</a:t>
            </a:r>
            <a:endParaRPr lang="en-US" altLang="zh-TW" dirty="0">
              <a:solidFill>
                <a:srgbClr val="643820"/>
              </a:solidFill>
              <a:latin typeface="Menlo-Regular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dirty="0">
              <a:solidFill>
                <a:srgbClr val="000000"/>
              </a:solidFill>
              <a:latin typeface="Menlo-Regular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main(</a:t>
            </a:r>
            <a:r>
              <a:rPr lang="en-US" altLang="zh-TW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argc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TW" dirty="0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** </a:t>
            </a:r>
            <a:r>
              <a:rPr lang="en-US" altLang="zh-TW" dirty="0" err="1">
                <a:solidFill>
                  <a:srgbClr val="000000"/>
                </a:solidFill>
                <a:latin typeface="Menlo-Regular" charset="0"/>
              </a:rPr>
              <a:t>argv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de-DE" altLang="zh-TW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de-DE" altLang="zh-TW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de-DE" altLang="zh-TW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TW" dirty="0" err="1">
                <a:solidFill>
                  <a:srgbClr val="000000"/>
                </a:solidFill>
                <a:latin typeface="Menlo-Regular" charset="0"/>
              </a:rPr>
              <a:t>pipefd</a:t>
            </a:r>
            <a:r>
              <a:rPr lang="de-DE" altLang="zh-TW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de-DE" altLang="zh-TW" dirty="0">
                <a:solidFill>
                  <a:srgbClr val="1C00CF"/>
                </a:solidFill>
                <a:latin typeface="Menlo-Regular" charset="0"/>
              </a:rPr>
              <a:t>2</a:t>
            </a:r>
            <a:r>
              <a:rPr lang="de-DE" altLang="zh-TW" dirty="0">
                <a:solidFill>
                  <a:srgbClr val="000000"/>
                </a:solidFill>
                <a:latin typeface="Menlo-Regular" charset="0"/>
              </a:rPr>
              <a:t>];</a:t>
            </a:r>
          </a:p>
          <a:p>
            <a:pPr marL="514350" indent="-514350">
              <a:buFont typeface="+mj-lt"/>
              <a:buAutoNum type="arabicPeriod"/>
            </a:pPr>
            <a:r>
              <a:rPr lang="pl-PL" altLang="zh-TW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pl-PL" altLang="zh-TW" dirty="0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pl-PL" altLang="zh-TW" dirty="0">
                <a:solidFill>
                  <a:srgbClr val="000000"/>
                </a:solidFill>
                <a:latin typeface="Menlo-Regular" charset="0"/>
              </a:rPr>
              <a:t> *</a:t>
            </a:r>
            <a:r>
              <a:rPr lang="pl-PL" altLang="zh-TW" dirty="0" err="1">
                <a:solidFill>
                  <a:srgbClr val="000000"/>
                </a:solidFill>
                <a:latin typeface="Menlo-Regular" charset="0"/>
              </a:rPr>
              <a:t>str</a:t>
            </a:r>
            <a:r>
              <a:rPr lang="pl-PL" altLang="zh-TW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pl-PL" altLang="zh-TW" dirty="0">
                <a:solidFill>
                  <a:srgbClr val="C41A16"/>
                </a:solidFill>
                <a:latin typeface="Menlo-Regular" charset="0"/>
              </a:rPr>
              <a:t>"hello\n\0"</a:t>
            </a:r>
            <a:r>
              <a:rPr lang="pl-PL" altLang="zh-TW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ro-RO" altLang="zh-TW" dirty="0" err="1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 buf[</a:t>
            </a:r>
            <a:r>
              <a:rPr lang="ro-RO" altLang="zh-TW" dirty="0">
                <a:solidFill>
                  <a:srgbClr val="1C00CF"/>
                </a:solidFill>
                <a:latin typeface="Menlo-Regular" charset="0"/>
              </a:rPr>
              <a:t>200</a:t>
            </a: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];</a:t>
            </a:r>
          </a:p>
          <a:p>
            <a:pPr marL="514350" indent="-514350">
              <a:buFont typeface="+mj-lt"/>
              <a:buAutoNum type="arabicPeriod"/>
            </a:pP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    pipe(</a:t>
            </a:r>
            <a:r>
              <a:rPr lang="ro-RO" altLang="zh-TW" dirty="0" err="1">
                <a:solidFill>
                  <a:srgbClr val="000000"/>
                </a:solidFill>
                <a:latin typeface="Menlo-Regular" charset="0"/>
              </a:rPr>
              <a:t>pipefd</a:t>
            </a: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ro-RO" altLang="zh-TW" dirty="0" err="1">
                <a:solidFill>
                  <a:srgbClr val="000000"/>
                </a:solidFill>
                <a:latin typeface="Menlo-Regular" charset="0"/>
              </a:rPr>
              <a:t>write</a:t>
            </a: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ro-RO" altLang="zh-TW" dirty="0" err="1">
                <a:solidFill>
                  <a:srgbClr val="000000"/>
                </a:solidFill>
                <a:latin typeface="Menlo-Regular" charset="0"/>
              </a:rPr>
              <a:t>pipefd</a:t>
            </a: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ro-RO" altLang="zh-TW" dirty="0">
                <a:solidFill>
                  <a:srgbClr val="1C00CF"/>
                </a:solidFill>
                <a:latin typeface="Menlo-Regular" charset="0"/>
              </a:rPr>
              <a:t>1</a:t>
            </a: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], </a:t>
            </a:r>
            <a:r>
              <a:rPr lang="ro-RO" altLang="zh-TW" dirty="0" err="1">
                <a:solidFill>
                  <a:srgbClr val="000000"/>
                </a:solidFill>
                <a:latin typeface="Menlo-Regular" charset="0"/>
              </a:rPr>
              <a:t>str</a:t>
            </a: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ro-RO" altLang="zh-TW" dirty="0" err="1">
                <a:solidFill>
                  <a:srgbClr val="AA0D91"/>
                </a:solidFill>
                <a:latin typeface="Menlo-Regular" charset="0"/>
              </a:rPr>
              <a:t>strlen</a:t>
            </a:r>
            <a:r>
              <a:rPr lang="ro-RO" altLang="zh-TW" dirty="0">
                <a:solidFill>
                  <a:srgbClr val="AA0D91"/>
                </a:solidFill>
                <a:latin typeface="Menlo-Regular" charset="0"/>
              </a:rPr>
              <a:t>(</a:t>
            </a:r>
            <a:r>
              <a:rPr lang="ro-RO" altLang="zh-TW" dirty="0" err="1">
                <a:solidFill>
                  <a:srgbClr val="AA0D91"/>
                </a:solidFill>
                <a:latin typeface="Menlo-Regular" charset="0"/>
              </a:rPr>
              <a:t>str</a:t>
            </a:r>
            <a:r>
              <a:rPr lang="ro-RO" altLang="zh-TW" dirty="0">
                <a:solidFill>
                  <a:srgbClr val="AA0D91"/>
                </a:solidFill>
                <a:latin typeface="Menlo-Regular" charset="0"/>
              </a:rPr>
              <a:t>)+1</a:t>
            </a: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));</a:t>
            </a:r>
          </a:p>
          <a:p>
            <a:pPr marL="514350" indent="-514350">
              <a:buFont typeface="+mj-lt"/>
              <a:buAutoNum type="arabicPeriod"/>
            </a:pPr>
            <a:r>
              <a:rPr lang="de-DE" altLang="zh-TW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de-DE" altLang="zh-TW" dirty="0" err="1">
                <a:solidFill>
                  <a:srgbClr val="000000"/>
                </a:solidFill>
                <a:latin typeface="Menlo-Regular" charset="0"/>
              </a:rPr>
              <a:t>read</a:t>
            </a:r>
            <a:r>
              <a:rPr lang="de-DE" altLang="zh-TW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TW" dirty="0" err="1">
                <a:solidFill>
                  <a:srgbClr val="000000"/>
                </a:solidFill>
                <a:latin typeface="Menlo-Regular" charset="0"/>
              </a:rPr>
              <a:t>pipefd</a:t>
            </a:r>
            <a:r>
              <a:rPr lang="de-DE" altLang="zh-TW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de-DE" altLang="zh-TW" dirty="0">
                <a:solidFill>
                  <a:srgbClr val="1C00CF"/>
                </a:solidFill>
                <a:latin typeface="Menlo-Regular" charset="0"/>
              </a:rPr>
              <a:t>0</a:t>
            </a:r>
            <a:r>
              <a:rPr lang="de-DE" altLang="zh-TW" dirty="0">
                <a:solidFill>
                  <a:srgbClr val="000000"/>
                </a:solidFill>
                <a:latin typeface="Menlo-Regular" charset="0"/>
              </a:rPr>
              <a:t>], </a:t>
            </a:r>
            <a:r>
              <a:rPr lang="de-DE" altLang="zh-TW" dirty="0" err="1">
                <a:solidFill>
                  <a:srgbClr val="000000"/>
                </a:solidFill>
                <a:latin typeface="Menlo-Regular" charset="0"/>
              </a:rPr>
              <a:t>buf</a:t>
            </a:r>
            <a:r>
              <a:rPr lang="de-DE" altLang="zh-TW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TW" dirty="0">
                <a:solidFill>
                  <a:srgbClr val="1C00CF"/>
                </a:solidFill>
                <a:latin typeface="Menlo-Regular" charset="0"/>
              </a:rPr>
              <a:t>200</a:t>
            </a:r>
            <a:r>
              <a:rPr lang="de-DE" altLang="zh-TW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ro-RO" altLang="zh-TW" dirty="0" err="1">
                <a:solidFill>
                  <a:srgbClr val="000000"/>
                </a:solidFill>
                <a:latin typeface="Menlo-Regular" charset="0"/>
              </a:rPr>
              <a:t>printf</a:t>
            </a: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ro-RO" altLang="zh-TW" dirty="0">
                <a:solidFill>
                  <a:srgbClr val="C41A16"/>
                </a:solidFill>
                <a:latin typeface="Menlo-Regular" charset="0"/>
              </a:rPr>
              <a:t>"%s"</a:t>
            </a:r>
            <a:r>
              <a:rPr lang="ro-RO" altLang="zh-TW" dirty="0">
                <a:solidFill>
                  <a:srgbClr val="000000"/>
                </a:solidFill>
                <a:latin typeface="Menlo-Regular" charset="0"/>
              </a:rPr>
              <a:t>, buf);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altLang="zh-TW" dirty="0">
                <a:solidFill>
                  <a:srgbClr val="AA0D91"/>
                </a:solidFill>
                <a:latin typeface="Menlo-Regular" charset="0"/>
              </a:rPr>
              <a:t>return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TW" dirty="0">
                <a:solidFill>
                  <a:srgbClr val="1C00CF"/>
                </a:solidFill>
                <a:latin typeface="Menlo-Regular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9330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肘形接點 9"/>
          <p:cNvCxnSpPr>
            <a:cxnSpLocks/>
            <a:endCxn id="6" idx="2"/>
          </p:cNvCxnSpPr>
          <p:nvPr/>
        </p:nvCxnSpPr>
        <p:spPr>
          <a:xfrm flipH="1">
            <a:off x="4362690" y="3782030"/>
            <a:ext cx="4132163" cy="665544"/>
          </a:xfrm>
          <a:prstGeom prst="bentConnector4">
            <a:avLst>
              <a:gd name="adj1" fmla="val -17614"/>
              <a:gd name="adj2" fmla="val 209131"/>
            </a:avLst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「pipe png」的圖片搜尋結果">
            <a:extLst>
              <a:ext uri="{FF2B5EF4-FFF2-40B4-BE49-F238E27FC236}">
                <a16:creationId xmlns:a16="http://schemas.microsoft.com/office/drawing/2014/main" id="{EA199D6F-D63D-934E-B123-D6A77A0A4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72036"/>
            <a:ext cx="359664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示意圖</a:t>
            </a:r>
          </a:p>
        </p:txBody>
      </p:sp>
      <p:sp>
        <p:nvSpPr>
          <p:cNvPr id="6" name="矩形 5"/>
          <p:cNvSpPr/>
          <p:nvPr/>
        </p:nvSpPr>
        <p:spPr>
          <a:xfrm>
            <a:off x="3697146" y="3116486"/>
            <a:ext cx="1331088" cy="1331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行程</a:t>
            </a:r>
            <a:endParaRPr kumimoji="1" lang="en-US" altLang="zh-TW" dirty="0"/>
          </a:p>
        </p:txBody>
      </p:sp>
      <p:cxnSp>
        <p:nvCxnSpPr>
          <p:cNvPr id="7" name="直線箭頭接點 6"/>
          <p:cNvCxnSpPr>
            <a:endCxn id="7" idx="3"/>
          </p:cNvCxnSpPr>
          <p:nvPr/>
        </p:nvCxnSpPr>
        <p:spPr>
          <a:xfrm>
            <a:off x="5028234" y="3782030"/>
            <a:ext cx="1140107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926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執行結果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 err="1"/>
              <a:t>shiwulo@vm</a:t>
            </a:r>
            <a:r>
              <a:rPr kumimoji="1" lang="en-US" altLang="zh-TW" dirty="0"/>
              <a:t>:~/</a:t>
            </a:r>
            <a:r>
              <a:rPr kumimoji="1" lang="en-US" altLang="zh-TW" dirty="0" err="1"/>
              <a:t>sp</a:t>
            </a:r>
            <a:r>
              <a:rPr kumimoji="1" lang="en-US" altLang="zh-TW" dirty="0"/>
              <a:t>/ch11$ ./pipe1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/>
              <a:t>hello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14648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53D23EFF-24C4-324A-BB8E-2FF758D03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完整的範例</a:t>
            </a:r>
          </a:p>
        </p:txBody>
      </p:sp>
    </p:spTree>
    <p:extLst>
      <p:ext uri="{BB962C8B-B14F-4D97-AF65-F5344CB8AC3E}">
        <p14:creationId xmlns:p14="http://schemas.microsoft.com/office/powerpoint/2010/main" val="1589654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>
            <a:extLst>
              <a:ext uri="{FF2B5EF4-FFF2-40B4-BE49-F238E27FC236}">
                <a16:creationId xmlns:a16="http://schemas.microsoft.com/office/drawing/2014/main" id="{6181C13F-840B-D64B-A7E4-57D72A79D7C0}"/>
              </a:ext>
            </a:extLst>
          </p:cNvPr>
          <p:cNvGrpSpPr/>
          <p:nvPr/>
        </p:nvGrpSpPr>
        <p:grpSpPr>
          <a:xfrm>
            <a:off x="-23559" y="4057978"/>
            <a:ext cx="5643603" cy="2885829"/>
            <a:chOff x="-23559" y="4057978"/>
            <a:chExt cx="5643603" cy="2885829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B5C786AB-D74E-4449-BA4A-693761C8E574}"/>
                </a:ext>
              </a:extLst>
            </p:cNvPr>
            <p:cNvGrpSpPr/>
            <p:nvPr/>
          </p:nvGrpSpPr>
          <p:grpSpPr>
            <a:xfrm>
              <a:off x="-23559" y="4057978"/>
              <a:ext cx="5643603" cy="2885829"/>
              <a:chOff x="-23559" y="4057978"/>
              <a:chExt cx="5643603" cy="2885829"/>
            </a:xfrm>
          </p:grpSpPr>
          <p:grpSp>
            <p:nvGrpSpPr>
              <p:cNvPr id="12" name="群組 11">
                <a:extLst>
                  <a:ext uri="{FF2B5EF4-FFF2-40B4-BE49-F238E27FC236}">
                    <a16:creationId xmlns:a16="http://schemas.microsoft.com/office/drawing/2014/main" id="{1A367F6E-363D-5B40-B658-3CE3AA5C6730}"/>
                  </a:ext>
                </a:extLst>
              </p:cNvPr>
              <p:cNvGrpSpPr/>
              <p:nvPr/>
            </p:nvGrpSpPr>
            <p:grpSpPr>
              <a:xfrm>
                <a:off x="-23559" y="5215450"/>
                <a:ext cx="5192766" cy="1728357"/>
                <a:chOff x="-23559" y="5215450"/>
                <a:chExt cx="5192766" cy="1728357"/>
              </a:xfrm>
            </p:grpSpPr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DB789733-3F78-354F-80DA-D317B13B12DA}"/>
                    </a:ext>
                  </a:extLst>
                </p:cNvPr>
                <p:cNvSpPr/>
                <p:nvPr/>
              </p:nvSpPr>
              <p:spPr>
                <a:xfrm>
                  <a:off x="44754" y="5215450"/>
                  <a:ext cx="4572001" cy="1391725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48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ls</a:t>
                  </a:r>
                </a:p>
              </p:txBody>
            </p:sp>
            <p:sp>
              <p:nvSpPr>
                <p:cNvPr id="42" name="向右箭號 41">
                  <a:extLst>
                    <a:ext uri="{FF2B5EF4-FFF2-40B4-BE49-F238E27FC236}">
                      <a16:creationId xmlns:a16="http://schemas.microsoft.com/office/drawing/2014/main" id="{EA66A095-E26C-524E-8B8B-616192245AD3}"/>
                    </a:ext>
                  </a:extLst>
                </p:cNvPr>
                <p:cNvSpPr/>
                <p:nvPr/>
              </p:nvSpPr>
              <p:spPr>
                <a:xfrm>
                  <a:off x="4238732" y="5839648"/>
                  <a:ext cx="930475" cy="552231"/>
                </a:xfrm>
                <a:prstGeom prst="rightArrow">
                  <a:avLst/>
                </a:prstGeom>
                <a:solidFill>
                  <a:srgbClr val="C0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kumimoji="1" lang="en-US" altLang="zh-TW" sz="1600" dirty="0" err="1"/>
                    <a:t>stdout</a:t>
                  </a:r>
                  <a:endParaRPr kumimoji="1" lang="zh-TW" altLang="en-US" sz="1600" dirty="0"/>
                </a:p>
              </p:txBody>
            </p:sp>
            <p:sp>
              <p:nvSpPr>
                <p:cNvPr id="43" name="向左箭號 42">
                  <a:extLst>
                    <a:ext uri="{FF2B5EF4-FFF2-40B4-BE49-F238E27FC236}">
                      <a16:creationId xmlns:a16="http://schemas.microsoft.com/office/drawing/2014/main" id="{B9A5BAF5-1B29-734A-93B3-5983547E26F8}"/>
                    </a:ext>
                  </a:extLst>
                </p:cNvPr>
                <p:cNvSpPr/>
                <p:nvPr/>
              </p:nvSpPr>
              <p:spPr>
                <a:xfrm>
                  <a:off x="4238731" y="5295025"/>
                  <a:ext cx="930475" cy="528809"/>
                </a:xfrm>
                <a:prstGeom prst="leftArrow">
                  <a:avLst/>
                </a:prstGeom>
                <a:solidFill>
                  <a:srgbClr val="C0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kumimoji="1" lang="en-US" altLang="zh-TW" sz="1600" dirty="0"/>
                    <a:t>stdin</a:t>
                  </a:r>
                  <a:endParaRPr kumimoji="1" lang="zh-TW" altLang="en-US" sz="1600" dirty="0"/>
                </a:p>
              </p:txBody>
            </p:sp>
            <p:pic>
              <p:nvPicPr>
                <p:cNvPr id="44" name="圖片 43" descr="一張含有 螢幕擷取畫面 的圖片&#10;&#10;自動產生的描述">
                  <a:extLst>
                    <a:ext uri="{FF2B5EF4-FFF2-40B4-BE49-F238E27FC236}">
                      <a16:creationId xmlns:a16="http://schemas.microsoft.com/office/drawing/2014/main" id="{2D112937-FE22-554E-A277-136413D038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23559" y="6097835"/>
                  <a:ext cx="2486121" cy="845972"/>
                </a:xfrm>
                <a:prstGeom prst="rect">
                  <a:avLst/>
                </a:prstGeom>
              </p:spPr>
            </p:pic>
          </p:grpSp>
          <p:pic>
            <p:nvPicPr>
              <p:cNvPr id="47" name="圖片 46">
                <a:extLst>
                  <a:ext uri="{FF2B5EF4-FFF2-40B4-BE49-F238E27FC236}">
                    <a16:creationId xmlns:a16="http://schemas.microsoft.com/office/drawing/2014/main" id="{0BC8DD20-6F3A-C646-A43A-26DA512A76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4296" y="4057978"/>
                <a:ext cx="875748" cy="875748"/>
              </a:xfrm>
              <a:prstGeom prst="rect">
                <a:avLst/>
              </a:prstGeom>
            </p:spPr>
          </p:pic>
          <p:cxnSp>
            <p:nvCxnSpPr>
              <p:cNvPr id="48" name="肘形接點 47">
                <a:extLst>
                  <a:ext uri="{FF2B5EF4-FFF2-40B4-BE49-F238E27FC236}">
                    <a16:creationId xmlns:a16="http://schemas.microsoft.com/office/drawing/2014/main" id="{2970492F-ECD9-134F-83E0-46F879C9DF23}"/>
                  </a:ext>
                </a:extLst>
              </p:cNvPr>
              <p:cNvCxnSpPr>
                <a:cxnSpLocks/>
                <a:stCxn id="47" idx="3"/>
              </p:cNvCxnSpPr>
              <p:nvPr/>
            </p:nvCxnSpPr>
            <p:spPr>
              <a:xfrm flipH="1">
                <a:off x="5169206" y="4495852"/>
                <a:ext cx="450838" cy="1063578"/>
              </a:xfrm>
              <a:prstGeom prst="bentConnector3">
                <a:avLst>
                  <a:gd name="adj1" fmla="val -50706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肘形接點 48">
              <a:extLst>
                <a:ext uri="{FF2B5EF4-FFF2-40B4-BE49-F238E27FC236}">
                  <a16:creationId xmlns:a16="http://schemas.microsoft.com/office/drawing/2014/main" id="{3FB95DE5-40A9-D146-A059-7FD50B2B2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9207" y="5704186"/>
              <a:ext cx="346435" cy="411578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70AD47"/>
              </a:solidFill>
              <a:headEnd type="none" w="med" len="med"/>
              <a:tailEnd type="triangle" w="med" len="med"/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97589C10-D635-A94E-9B94-24BFAA31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3" y="337179"/>
            <a:ext cx="11975796" cy="1325563"/>
          </a:xfrm>
          <a:gradFill>
            <a:gsLst>
              <a:gs pos="61000">
                <a:srgbClr val="BB9479"/>
              </a:gs>
              <a:gs pos="0">
                <a:schemeClr val="accent2">
                  <a:lumMod val="50000"/>
                </a:schemeClr>
              </a:gs>
              <a:gs pos="100000">
                <a:srgbClr val="FFFFFF"/>
              </a:gs>
            </a:gsLst>
            <a:lin ang="0" scaled="0"/>
          </a:gradFill>
        </p:spPr>
        <p:txBody>
          <a:bodyPr/>
          <a:lstStyle/>
          <a:p>
            <a:r>
              <a:rPr kumimoji="1" lang="zh-TW" altLang="en-US" b="1" dirty="0">
                <a:solidFill>
                  <a:schemeClr val="bg1"/>
                </a:solidFill>
              </a:rPr>
              <a:t>程式碼概念圖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CB3B27-65EE-A84C-8521-A4AEB610ED70}"/>
              </a:ext>
            </a:extLst>
          </p:cNvPr>
          <p:cNvSpPr/>
          <p:nvPr/>
        </p:nvSpPr>
        <p:spPr>
          <a:xfrm>
            <a:off x="4011087" y="889410"/>
            <a:ext cx="3487993" cy="3152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pipe(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pid1 = fork()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(pid1 &gt; 0)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pid2=fork();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(pid2&gt;0)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AB5F57-D82A-F840-A441-763DB58C1721}"/>
              </a:ext>
            </a:extLst>
          </p:cNvPr>
          <p:cNvSpPr/>
          <p:nvPr/>
        </p:nvSpPr>
        <p:spPr>
          <a:xfrm>
            <a:off x="4000312" y="459003"/>
            <a:ext cx="3498768" cy="43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main</a:t>
            </a:r>
            <a:endParaRPr kumimoji="1" lang="zh-TW" altLang="en-US" dirty="0"/>
          </a:p>
        </p:txBody>
      </p:sp>
      <p:pic>
        <p:nvPicPr>
          <p:cNvPr id="14" name="Picture 2" descr="「pipe png」的圖片搜尋結果">
            <a:extLst>
              <a:ext uri="{FF2B5EF4-FFF2-40B4-BE49-F238E27FC236}">
                <a16:creationId xmlns:a16="http://schemas.microsoft.com/office/drawing/2014/main" id="{9520F61C-2AB0-7146-8DD9-4B337ABEF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642" y="5439781"/>
            <a:ext cx="1028882" cy="52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3323297B-A48F-244E-BE90-50AF20C0E339}"/>
              </a:ext>
            </a:extLst>
          </p:cNvPr>
          <p:cNvSpPr/>
          <p:nvPr/>
        </p:nvSpPr>
        <p:spPr>
          <a:xfrm>
            <a:off x="5864775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051648C-F1A9-E440-A3DB-6E2502EE4719}"/>
              </a:ext>
            </a:extLst>
          </p:cNvPr>
          <p:cNvSpPr/>
          <p:nvPr/>
        </p:nvSpPr>
        <p:spPr>
          <a:xfrm>
            <a:off x="6295696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D0F10D7-C2EB-804C-8D44-DBC8CA3FCAFC}"/>
              </a:ext>
            </a:extLst>
          </p:cNvPr>
          <p:cNvSpPr/>
          <p:nvPr/>
        </p:nvSpPr>
        <p:spPr>
          <a:xfrm>
            <a:off x="7448549" y="2677181"/>
            <a:ext cx="4572001" cy="2538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if(pid2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stdin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關上沒用的水龍頭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88F7610-6CC9-764A-A8EF-79EA02125435}"/>
              </a:ext>
            </a:extLst>
          </p:cNvPr>
          <p:cNvSpPr/>
          <p:nvPr/>
        </p:nvSpPr>
        <p:spPr>
          <a:xfrm>
            <a:off x="7448548" y="2254394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2</a:t>
            </a:r>
            <a:endParaRPr kumimoji="1" lang="zh-TW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81261DE-4BCC-DA4E-A534-6FBBC7A51788}"/>
              </a:ext>
            </a:extLst>
          </p:cNvPr>
          <p:cNvSpPr/>
          <p:nvPr/>
        </p:nvSpPr>
        <p:spPr>
          <a:xfrm>
            <a:off x="10703876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55FD015-ED36-5649-874B-321DBEB9810F}"/>
              </a:ext>
            </a:extLst>
          </p:cNvPr>
          <p:cNvSpPr/>
          <p:nvPr/>
        </p:nvSpPr>
        <p:spPr>
          <a:xfrm>
            <a:off x="11134797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9DBB1A5-1AA6-8745-BAFE-9DD7F1BB4EC5}"/>
              </a:ext>
            </a:extLst>
          </p:cNvPr>
          <p:cNvSpPr/>
          <p:nvPr/>
        </p:nvSpPr>
        <p:spPr>
          <a:xfrm>
            <a:off x="7448548" y="5223070"/>
            <a:ext cx="4572001" cy="13917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800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endParaRPr kumimoji="1" lang="en-US" altLang="zh-TW" sz="4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6" name="圖形 35">
            <a:extLst>
              <a:ext uri="{FF2B5EF4-FFF2-40B4-BE49-F238E27FC236}">
                <a16:creationId xmlns:a16="http://schemas.microsoft.com/office/drawing/2014/main" id="{60CE55F9-03A8-F549-A852-1A8396CA2A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83980" y="4744431"/>
            <a:ext cx="1636569" cy="1870364"/>
          </a:xfrm>
          <a:prstGeom prst="rect">
            <a:avLst/>
          </a:prstGeom>
        </p:spPr>
      </p:pic>
      <p:sp>
        <p:nvSpPr>
          <p:cNvPr id="29" name="向右箭號 28">
            <a:extLst>
              <a:ext uri="{FF2B5EF4-FFF2-40B4-BE49-F238E27FC236}">
                <a16:creationId xmlns:a16="http://schemas.microsoft.com/office/drawing/2014/main" id="{E4AC2C84-FA1C-974E-86E5-B72AE3B9072F}"/>
              </a:ext>
            </a:extLst>
          </p:cNvPr>
          <p:cNvSpPr/>
          <p:nvPr/>
        </p:nvSpPr>
        <p:spPr>
          <a:xfrm>
            <a:off x="7099544" y="5326013"/>
            <a:ext cx="905284" cy="528809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sp>
        <p:nvSpPr>
          <p:cNvPr id="30" name="向左箭號 29">
            <a:extLst>
              <a:ext uri="{FF2B5EF4-FFF2-40B4-BE49-F238E27FC236}">
                <a16:creationId xmlns:a16="http://schemas.microsoft.com/office/drawing/2014/main" id="{5364B80C-A081-A341-B2F1-2D9BF0295D65}"/>
              </a:ext>
            </a:extLst>
          </p:cNvPr>
          <p:cNvSpPr/>
          <p:nvPr/>
        </p:nvSpPr>
        <p:spPr>
          <a:xfrm>
            <a:off x="7099544" y="5911188"/>
            <a:ext cx="905284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cxnSp>
        <p:nvCxnSpPr>
          <p:cNvPr id="28" name="肘形接點 27">
            <a:extLst>
              <a:ext uri="{FF2B5EF4-FFF2-40B4-BE49-F238E27FC236}">
                <a16:creationId xmlns:a16="http://schemas.microsoft.com/office/drawing/2014/main" id="{570EE997-9AB7-954F-8CC5-5B1346590227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6544524" y="5590418"/>
            <a:ext cx="555020" cy="113768"/>
          </a:xfrm>
          <a:prstGeom prst="bentConnector3">
            <a:avLst>
              <a:gd name="adj1" fmla="val 23735"/>
            </a:avLst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圖片 44">
            <a:extLst>
              <a:ext uri="{FF2B5EF4-FFF2-40B4-BE49-F238E27FC236}">
                <a16:creationId xmlns:a16="http://schemas.microsoft.com/office/drawing/2014/main" id="{BFA82E23-2CF2-E049-8659-84152A6E7E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4192" y="4227922"/>
            <a:ext cx="895683" cy="681465"/>
          </a:xfrm>
          <a:prstGeom prst="rect">
            <a:avLst/>
          </a:prstGeom>
        </p:spPr>
      </p:pic>
      <p:cxnSp>
        <p:nvCxnSpPr>
          <p:cNvPr id="46" name="肘形接點 45">
            <a:extLst>
              <a:ext uri="{FF2B5EF4-FFF2-40B4-BE49-F238E27FC236}">
                <a16:creationId xmlns:a16="http://schemas.microsoft.com/office/drawing/2014/main" id="{46FC8620-556D-F94D-810C-CB3B1AE5DF3A}"/>
              </a:ext>
            </a:extLst>
          </p:cNvPr>
          <p:cNvCxnSpPr>
            <a:cxnSpLocks/>
            <a:stCxn id="30" idx="1"/>
            <a:endCxn id="45" idx="2"/>
          </p:cNvCxnSpPr>
          <p:nvPr/>
        </p:nvCxnSpPr>
        <p:spPr>
          <a:xfrm rot="10800000">
            <a:off x="6822034" y="4909387"/>
            <a:ext cx="277510" cy="12662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CF8AC15A-783A-1A4C-8297-F34B61740E3E}"/>
              </a:ext>
            </a:extLst>
          </p:cNvPr>
          <p:cNvGrpSpPr/>
          <p:nvPr/>
        </p:nvGrpSpPr>
        <p:grpSpPr>
          <a:xfrm>
            <a:off x="44753" y="1830408"/>
            <a:ext cx="4572003" cy="3392662"/>
            <a:chOff x="44753" y="1830408"/>
            <a:chExt cx="4572003" cy="3392662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6CBD967-C317-A74C-89EA-9F376143DC48}"/>
                </a:ext>
              </a:extLst>
            </p:cNvPr>
            <p:cNvSpPr/>
            <p:nvPr/>
          </p:nvSpPr>
          <p:spPr>
            <a:xfrm>
              <a:off x="44755" y="2253195"/>
              <a:ext cx="4572001" cy="29698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TW" dirty="0">
                  <a:latin typeface="Consolas" panose="020B0609020204030204" pitchFamily="49" charset="0"/>
                  <a:cs typeface="Consolas" panose="020B0609020204030204" pitchFamily="49" charset="0"/>
                </a:rPr>
                <a:t>if (</a:t>
              </a:r>
              <a:r>
                <a:rPr kumimoji="1" lang="en-US" altLang="zh-TW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pid</a:t>
              </a:r>
              <a:r>
                <a:rPr kumimoji="1" lang="en-US" altLang="zh-TW" dirty="0">
                  <a:latin typeface="Consolas" panose="020B0609020204030204" pitchFamily="49" charset="0"/>
                  <a:cs typeface="Consolas" panose="020B0609020204030204" pitchFamily="49" charset="0"/>
                </a:rPr>
                <a:t> == 0) {</a:t>
              </a:r>
            </a:p>
            <a:p>
              <a:r>
                <a:rPr kumimoji="1" lang="en-US" altLang="zh-TW" dirty="0">
                  <a:latin typeface="Consolas" panose="020B0609020204030204" pitchFamily="49" charset="0"/>
                  <a:cs typeface="Consolas" panose="020B0609020204030204" pitchFamily="49" charset="0"/>
                </a:rPr>
                <a:t>   //close </a:t>
              </a:r>
              <a:r>
                <a:rPr kumimoji="1" lang="en-US" altLang="zh-TW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stdout</a:t>
              </a:r>
              <a:endPara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kumimoji="1" lang="en-US" altLang="zh-TW" dirty="0">
                  <a:latin typeface="Consolas" panose="020B0609020204030204" pitchFamily="49" charset="0"/>
                  <a:cs typeface="Consolas" panose="020B0609020204030204" pitchFamily="49" charset="0"/>
                </a:rPr>
                <a:t>   close(1);</a:t>
              </a:r>
            </a:p>
            <a:p>
              <a:r>
                <a:rPr kumimoji="1" lang="en-US" altLang="zh-TW" dirty="0">
                  <a:latin typeface="Consolas" panose="020B0609020204030204" pitchFamily="49" charset="0"/>
                  <a:cs typeface="Consolas" panose="020B0609020204030204" pitchFamily="49" charset="0"/>
                </a:rPr>
                <a:t>   dup(</a:t>
              </a:r>
              <a:r>
                <a:rPr kumimoji="1" lang="en-US" altLang="zh-TW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pipefd</a:t>
              </a:r>
              <a:r>
                <a:rPr kumimoji="1" lang="en-US" altLang="zh-TW" dirty="0">
                  <a:latin typeface="Consolas" panose="020B0609020204030204" pitchFamily="49" charset="0"/>
                  <a:cs typeface="Consolas" panose="020B0609020204030204" pitchFamily="49" charset="0"/>
                </a:rPr>
                <a:t>[1]);</a:t>
              </a:r>
            </a:p>
            <a:p>
              <a:r>
                <a:rPr kumimoji="1" lang="en-US" altLang="zh-TW" dirty="0">
                  <a:latin typeface="Consolas" panose="020B0609020204030204" pitchFamily="49" charset="0"/>
                  <a:cs typeface="Consolas" panose="020B0609020204030204" pitchFamily="49" charset="0"/>
                </a:rPr>
                <a:t>   //</a:t>
              </a:r>
              <a:r>
                <a:rPr kumimoji="1"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已經將</a:t>
              </a:r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pipe</a:t>
              </a:r>
              <a:r>
                <a:rPr kumimoji="1"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的</a:t>
              </a:r>
              <a:r>
                <a:rPr kumimoji="1"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fd</a:t>
              </a:r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[1]</a:t>
              </a:r>
              <a:r>
                <a:rPr kumimoji="1"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接上</a:t>
              </a:r>
              <a:r>
                <a:rPr kumimoji="1"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stdout</a:t>
              </a:r>
              <a:endPara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kumimoji="1" lang="en-US" altLang="zh-TW" dirty="0">
                  <a:latin typeface="Consolas" panose="020B0609020204030204" pitchFamily="49" charset="0"/>
                  <a:cs typeface="Consolas" panose="020B0609020204030204" pitchFamily="49" charset="0"/>
                </a:rPr>
                <a:t>   //『</a:t>
              </a:r>
              <a:r>
                <a:rPr kumimoji="1"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一定要</a:t>
              </a:r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』</a:t>
              </a:r>
              <a:r>
                <a:rPr kumimoji="1"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關閉未使用的</a:t>
              </a:r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pipe </a:t>
              </a:r>
              <a:r>
                <a:rPr kumimoji="1"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fd</a:t>
              </a:r>
              <a:endPara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kumimoji="1" lang="en-US" altLang="zh-TW" dirty="0">
                  <a:latin typeface="Consolas" panose="020B0609020204030204" pitchFamily="49" charset="0"/>
                  <a:cs typeface="Consolas" panose="020B0609020204030204" pitchFamily="49" charset="0"/>
                </a:rPr>
                <a:t>   //</a:t>
              </a:r>
              <a:r>
                <a:rPr kumimoji="1"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否則水龍頭會關不緊（收不到</a:t>
              </a:r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EOF</a:t>
              </a:r>
              <a:r>
                <a:rPr kumimoji="1"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）</a:t>
              </a:r>
              <a:endPara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kumimoji="1" lang="en-US" altLang="zh-TW" dirty="0">
                  <a:latin typeface="Consolas" panose="020B0609020204030204" pitchFamily="49" charset="0"/>
                  <a:cs typeface="Consolas" panose="020B0609020204030204" pitchFamily="49" charset="0"/>
                </a:rPr>
                <a:t>   close(</a:t>
              </a:r>
              <a:r>
                <a:rPr kumimoji="1" lang="en-US" altLang="zh-TW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fd</a:t>
              </a:r>
              <a:r>
                <a:rPr kumimoji="1" lang="en-US" altLang="zh-TW" dirty="0">
                  <a:latin typeface="Consolas" panose="020B0609020204030204" pitchFamily="49" charset="0"/>
                  <a:cs typeface="Consolas" panose="020B0609020204030204" pitchFamily="49" charset="0"/>
                </a:rPr>
                <a:t>[0]); close(</a:t>
              </a:r>
              <a:r>
                <a:rPr kumimoji="1" lang="en-US" altLang="zh-TW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fd</a:t>
              </a:r>
              <a:r>
                <a:rPr kumimoji="1" lang="en-US" altLang="zh-TW" dirty="0">
                  <a:latin typeface="Consolas" panose="020B0609020204030204" pitchFamily="49" charset="0"/>
                  <a:cs typeface="Consolas" panose="020B0609020204030204" pitchFamily="49" charset="0"/>
                </a:rPr>
                <a:t>[1]);</a:t>
              </a:r>
            </a:p>
            <a:p>
              <a:r>
                <a:rPr kumimoji="1" lang="en-US" altLang="zh-TW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kumimoji="1" lang="en-US" altLang="zh-TW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execlp</a:t>
              </a:r>
              <a:r>
                <a:rPr kumimoji="1" lang="en-US" altLang="zh-TW" dirty="0">
                  <a:latin typeface="Consolas" panose="020B0609020204030204" pitchFamily="49" charset="0"/>
                  <a:cs typeface="Consolas" panose="020B0609020204030204" pitchFamily="49" charset="0"/>
                </a:rPr>
                <a:t>( “ls”, “ls”, NULL);</a:t>
              </a:r>
            </a:p>
            <a:p>
              <a:r>
                <a:rPr kumimoji="1" lang="en-US" altLang="zh-TW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AC9037F-5A90-3247-B69C-163343FCF392}"/>
                </a:ext>
              </a:extLst>
            </p:cNvPr>
            <p:cNvSpPr/>
            <p:nvPr/>
          </p:nvSpPr>
          <p:spPr>
            <a:xfrm>
              <a:off x="44753" y="1830408"/>
              <a:ext cx="4572001" cy="4227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child 1</a:t>
              </a:r>
              <a:endParaRPr kumimoji="1" lang="zh-TW" altLang="en-US" dirty="0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B5DA2AE-923F-D048-9EDE-1EA1DE91AC20}"/>
                </a:ext>
              </a:extLst>
            </p:cNvPr>
            <p:cNvSpPr/>
            <p:nvPr/>
          </p:nvSpPr>
          <p:spPr>
            <a:xfrm>
              <a:off x="3261563" y="2123436"/>
              <a:ext cx="330617" cy="27939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1</a:t>
              </a:r>
              <a:endParaRPr kumimoji="1" lang="zh-TW" altLang="en-US" dirty="0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F5F1F0A9-1873-BE4E-92BA-6A9F3212730F}"/>
                </a:ext>
              </a:extLst>
            </p:cNvPr>
            <p:cNvSpPr/>
            <p:nvPr/>
          </p:nvSpPr>
          <p:spPr>
            <a:xfrm>
              <a:off x="3692484" y="2123436"/>
              <a:ext cx="330617" cy="27939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0</a:t>
              </a:r>
              <a:endParaRPr kumimoji="1"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53928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89C10-D635-A94E-9B94-24BFAA31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3" y="337179"/>
            <a:ext cx="11975796" cy="1325563"/>
          </a:xfrm>
          <a:gradFill>
            <a:gsLst>
              <a:gs pos="61000">
                <a:srgbClr val="BB9479"/>
              </a:gs>
              <a:gs pos="0">
                <a:schemeClr val="accent2">
                  <a:lumMod val="50000"/>
                </a:schemeClr>
              </a:gs>
              <a:gs pos="100000">
                <a:srgbClr val="FFFFFF"/>
              </a:gs>
            </a:gsLst>
            <a:lin ang="0" scaled="0"/>
          </a:gradFill>
        </p:spPr>
        <p:txBody>
          <a:bodyPr/>
          <a:lstStyle/>
          <a:p>
            <a:r>
              <a:rPr kumimoji="1" lang="zh-TW" altLang="en-US" b="1" dirty="0">
                <a:solidFill>
                  <a:schemeClr val="bg1"/>
                </a:solidFill>
              </a:rPr>
              <a:t>程式碼概念圖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CB3B27-65EE-A84C-8521-A4AEB610ED70}"/>
              </a:ext>
            </a:extLst>
          </p:cNvPr>
          <p:cNvSpPr/>
          <p:nvPr/>
        </p:nvSpPr>
        <p:spPr>
          <a:xfrm>
            <a:off x="4011087" y="889410"/>
            <a:ext cx="3487993" cy="3152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pipe(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pid1 = fork()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(pid1 &gt; 0)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pid2=fork();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(pid2&gt;0)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AB5F57-D82A-F840-A441-763DB58C1721}"/>
              </a:ext>
            </a:extLst>
          </p:cNvPr>
          <p:cNvSpPr/>
          <p:nvPr/>
        </p:nvSpPr>
        <p:spPr>
          <a:xfrm>
            <a:off x="4000312" y="459003"/>
            <a:ext cx="3498768" cy="43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main</a:t>
            </a:r>
            <a:endParaRPr kumimoji="1" lang="zh-TW" altLang="en-US" dirty="0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209D4F33-199E-EC43-B7D1-3B856078823C}"/>
              </a:ext>
            </a:extLst>
          </p:cNvPr>
          <p:cNvSpPr/>
          <p:nvPr/>
        </p:nvSpPr>
        <p:spPr>
          <a:xfrm>
            <a:off x="3910783" y="1293186"/>
            <a:ext cx="179057" cy="179057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4" name="Picture 2" descr="「pipe png」的圖片搜尋結果">
            <a:extLst>
              <a:ext uri="{FF2B5EF4-FFF2-40B4-BE49-F238E27FC236}">
                <a16:creationId xmlns:a16="http://schemas.microsoft.com/office/drawing/2014/main" id="{9520F61C-2AB0-7146-8DD9-4B337ABEF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651" y="4594395"/>
            <a:ext cx="2472000" cy="7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向上箭號圖說文字 2">
            <a:extLst>
              <a:ext uri="{FF2B5EF4-FFF2-40B4-BE49-F238E27FC236}">
                <a16:creationId xmlns:a16="http://schemas.microsoft.com/office/drawing/2014/main" id="{3EE7C121-FF19-834B-A752-CFC550BD47AD}"/>
              </a:ext>
            </a:extLst>
          </p:cNvPr>
          <p:cNvSpPr/>
          <p:nvPr/>
        </p:nvSpPr>
        <p:spPr>
          <a:xfrm>
            <a:off x="4685068" y="5223070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[0]</a:t>
            </a:r>
            <a:endParaRPr kumimoji="1" lang="zh-TW" altLang="en-US" sz="1400" dirty="0"/>
          </a:p>
        </p:txBody>
      </p:sp>
      <p:sp>
        <p:nvSpPr>
          <p:cNvPr id="16" name="向上箭號圖說文字 15">
            <a:extLst>
              <a:ext uri="{FF2B5EF4-FFF2-40B4-BE49-F238E27FC236}">
                <a16:creationId xmlns:a16="http://schemas.microsoft.com/office/drawing/2014/main" id="{0C2E90CE-17AE-3049-9890-EE36A014040C}"/>
              </a:ext>
            </a:extLst>
          </p:cNvPr>
          <p:cNvSpPr/>
          <p:nvPr/>
        </p:nvSpPr>
        <p:spPr>
          <a:xfrm>
            <a:off x="6449662" y="5215449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[1]</a:t>
            </a:r>
            <a:endParaRPr kumimoji="1" lang="zh-TW" altLang="en-US" sz="1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323297B-A48F-244E-BE90-50AF20C0E339}"/>
              </a:ext>
            </a:extLst>
          </p:cNvPr>
          <p:cNvSpPr/>
          <p:nvPr/>
        </p:nvSpPr>
        <p:spPr>
          <a:xfrm>
            <a:off x="5864775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051648C-F1A9-E440-A3DB-6E2502EE4719}"/>
              </a:ext>
            </a:extLst>
          </p:cNvPr>
          <p:cNvSpPr/>
          <p:nvPr/>
        </p:nvSpPr>
        <p:spPr>
          <a:xfrm>
            <a:off x="6295696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cxnSp>
        <p:nvCxnSpPr>
          <p:cNvPr id="25" name="肘形接點 24">
            <a:extLst>
              <a:ext uri="{FF2B5EF4-FFF2-40B4-BE49-F238E27FC236}">
                <a16:creationId xmlns:a16="http://schemas.microsoft.com/office/drawing/2014/main" id="{4F0358CF-A41B-BC45-8F18-7F392F78A320}"/>
              </a:ext>
            </a:extLst>
          </p:cNvPr>
          <p:cNvCxnSpPr>
            <a:stCxn id="17" idx="2"/>
            <a:endCxn id="14" idx="1"/>
          </p:cNvCxnSpPr>
          <p:nvPr/>
        </p:nvCxnSpPr>
        <p:spPr>
          <a:xfrm rot="5400000">
            <a:off x="3536699" y="2487259"/>
            <a:ext cx="3753339" cy="1233433"/>
          </a:xfrm>
          <a:prstGeom prst="bentConnector4">
            <a:avLst>
              <a:gd name="adj1" fmla="val 44855"/>
              <a:gd name="adj2" fmla="val 118534"/>
            </a:avLst>
          </a:prstGeom>
          <a:ln w="19050">
            <a:solidFill>
              <a:srgbClr val="FF0000">
                <a:alpha val="50196"/>
              </a:srgbClr>
            </a:solidFill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接點 25">
            <a:extLst>
              <a:ext uri="{FF2B5EF4-FFF2-40B4-BE49-F238E27FC236}">
                <a16:creationId xmlns:a16="http://schemas.microsoft.com/office/drawing/2014/main" id="{914E0028-154A-8541-B4D2-DB4844EE5A0A}"/>
              </a:ext>
            </a:extLst>
          </p:cNvPr>
          <p:cNvCxnSpPr>
            <a:cxnSpLocks/>
            <a:stCxn id="23" idx="2"/>
            <a:endCxn id="14" idx="3"/>
          </p:cNvCxnSpPr>
          <p:nvPr/>
        </p:nvCxnSpPr>
        <p:spPr>
          <a:xfrm rot="16200000" flipH="1">
            <a:off x="4988159" y="2700152"/>
            <a:ext cx="3753339" cy="807646"/>
          </a:xfrm>
          <a:prstGeom prst="bentConnector4">
            <a:avLst>
              <a:gd name="adj1" fmla="val 44855"/>
              <a:gd name="adj2" fmla="val 128304"/>
            </a:avLst>
          </a:prstGeom>
          <a:ln w="19050">
            <a:solidFill>
              <a:srgbClr val="FF0000">
                <a:alpha val="50196"/>
              </a:srgbClr>
            </a:solidFill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819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89C10-D635-A94E-9B94-24BFAA31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3" y="337179"/>
            <a:ext cx="11975796" cy="1325563"/>
          </a:xfrm>
          <a:gradFill>
            <a:gsLst>
              <a:gs pos="61000">
                <a:srgbClr val="BB9479"/>
              </a:gs>
              <a:gs pos="0">
                <a:schemeClr val="accent2">
                  <a:lumMod val="50000"/>
                </a:schemeClr>
              </a:gs>
              <a:gs pos="100000">
                <a:srgbClr val="FFFFFF"/>
              </a:gs>
            </a:gsLst>
            <a:lin ang="0" scaled="0"/>
          </a:gradFill>
        </p:spPr>
        <p:txBody>
          <a:bodyPr/>
          <a:lstStyle/>
          <a:p>
            <a:r>
              <a:rPr kumimoji="1" lang="zh-TW" altLang="en-US" b="1" dirty="0">
                <a:solidFill>
                  <a:schemeClr val="bg1"/>
                </a:solidFill>
              </a:rPr>
              <a:t>程式碼概念圖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CB3B27-65EE-A84C-8521-A4AEB610ED70}"/>
              </a:ext>
            </a:extLst>
          </p:cNvPr>
          <p:cNvSpPr/>
          <p:nvPr/>
        </p:nvSpPr>
        <p:spPr>
          <a:xfrm>
            <a:off x="4011087" y="889410"/>
            <a:ext cx="3487993" cy="3152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pipe(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pid1 = fork()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(pid1 &gt; 0)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pid2=fork();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(pid2&gt;0)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AB5F57-D82A-F840-A441-763DB58C1721}"/>
              </a:ext>
            </a:extLst>
          </p:cNvPr>
          <p:cNvSpPr/>
          <p:nvPr/>
        </p:nvSpPr>
        <p:spPr>
          <a:xfrm>
            <a:off x="4000312" y="459003"/>
            <a:ext cx="3498768" cy="43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main</a:t>
            </a:r>
            <a:endParaRPr kumimoji="1" lang="zh-TW" altLang="en-US" dirty="0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209D4F33-199E-EC43-B7D1-3B856078823C}"/>
              </a:ext>
            </a:extLst>
          </p:cNvPr>
          <p:cNvSpPr/>
          <p:nvPr/>
        </p:nvSpPr>
        <p:spPr>
          <a:xfrm>
            <a:off x="3910783" y="1531722"/>
            <a:ext cx="179057" cy="179057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4" name="Picture 2" descr="「pipe png」的圖片搜尋結果">
            <a:extLst>
              <a:ext uri="{FF2B5EF4-FFF2-40B4-BE49-F238E27FC236}">
                <a16:creationId xmlns:a16="http://schemas.microsoft.com/office/drawing/2014/main" id="{9520F61C-2AB0-7146-8DD9-4B337ABEF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651" y="4594395"/>
            <a:ext cx="2472000" cy="7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向上箭號圖說文字 2">
            <a:extLst>
              <a:ext uri="{FF2B5EF4-FFF2-40B4-BE49-F238E27FC236}">
                <a16:creationId xmlns:a16="http://schemas.microsoft.com/office/drawing/2014/main" id="{3EE7C121-FF19-834B-A752-CFC550BD47AD}"/>
              </a:ext>
            </a:extLst>
          </p:cNvPr>
          <p:cNvSpPr/>
          <p:nvPr/>
        </p:nvSpPr>
        <p:spPr>
          <a:xfrm>
            <a:off x="4685068" y="5223070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[0]</a:t>
            </a:r>
            <a:endParaRPr kumimoji="1" lang="zh-TW" altLang="en-US" sz="1400" dirty="0"/>
          </a:p>
        </p:txBody>
      </p:sp>
      <p:sp>
        <p:nvSpPr>
          <p:cNvPr id="16" name="向上箭號圖說文字 15">
            <a:extLst>
              <a:ext uri="{FF2B5EF4-FFF2-40B4-BE49-F238E27FC236}">
                <a16:creationId xmlns:a16="http://schemas.microsoft.com/office/drawing/2014/main" id="{0C2E90CE-17AE-3049-9890-EE36A014040C}"/>
              </a:ext>
            </a:extLst>
          </p:cNvPr>
          <p:cNvSpPr/>
          <p:nvPr/>
        </p:nvSpPr>
        <p:spPr>
          <a:xfrm>
            <a:off x="6449662" y="5215449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[1]</a:t>
            </a:r>
            <a:endParaRPr kumimoji="1" lang="zh-TW" altLang="en-US" sz="1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323297B-A48F-244E-BE90-50AF20C0E339}"/>
              </a:ext>
            </a:extLst>
          </p:cNvPr>
          <p:cNvSpPr/>
          <p:nvPr/>
        </p:nvSpPr>
        <p:spPr>
          <a:xfrm>
            <a:off x="5864775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051648C-F1A9-E440-A3DB-6E2502EE4719}"/>
              </a:ext>
            </a:extLst>
          </p:cNvPr>
          <p:cNvSpPr/>
          <p:nvPr/>
        </p:nvSpPr>
        <p:spPr>
          <a:xfrm>
            <a:off x="6295696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cxnSp>
        <p:nvCxnSpPr>
          <p:cNvPr id="26" name="肘形接點 25">
            <a:extLst>
              <a:ext uri="{FF2B5EF4-FFF2-40B4-BE49-F238E27FC236}">
                <a16:creationId xmlns:a16="http://schemas.microsoft.com/office/drawing/2014/main" id="{914E0028-154A-8541-B4D2-DB4844EE5A0A}"/>
              </a:ext>
            </a:extLst>
          </p:cNvPr>
          <p:cNvCxnSpPr>
            <a:cxnSpLocks/>
            <a:stCxn id="23" idx="2"/>
            <a:endCxn id="14" idx="3"/>
          </p:cNvCxnSpPr>
          <p:nvPr/>
        </p:nvCxnSpPr>
        <p:spPr>
          <a:xfrm rot="16200000" flipH="1">
            <a:off x="4988159" y="2700152"/>
            <a:ext cx="3753339" cy="807646"/>
          </a:xfrm>
          <a:prstGeom prst="bentConnector4">
            <a:avLst>
              <a:gd name="adj1" fmla="val 44855"/>
              <a:gd name="adj2" fmla="val 128304"/>
            </a:avLst>
          </a:prstGeom>
          <a:ln w="19050">
            <a:solidFill>
              <a:srgbClr val="FF0000">
                <a:alpha val="50196"/>
              </a:srgbClr>
            </a:solidFill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D6CBD967-C317-A74C-89EA-9F376143DC48}"/>
              </a:ext>
            </a:extLst>
          </p:cNvPr>
          <p:cNvSpPr/>
          <p:nvPr/>
        </p:nvSpPr>
        <p:spPr>
          <a:xfrm>
            <a:off x="44755" y="2253195"/>
            <a:ext cx="4572001" cy="29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close(1);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已經將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的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[1]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接上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//『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一定要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』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關閉未使用的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否則水龍頭會關不緊（收不到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EOF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）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 “ls”, “ls”,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AC9037F-5A90-3247-B69C-163343FCF392}"/>
              </a:ext>
            </a:extLst>
          </p:cNvPr>
          <p:cNvSpPr/>
          <p:nvPr/>
        </p:nvSpPr>
        <p:spPr>
          <a:xfrm>
            <a:off x="44753" y="1830408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1</a:t>
            </a:r>
            <a:endParaRPr kumimoji="1" lang="zh-TW" altLang="en-US" dirty="0"/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70B50C39-32D4-754C-AC65-CA5C7B56C023}"/>
              </a:ext>
            </a:extLst>
          </p:cNvPr>
          <p:cNvSpPr/>
          <p:nvPr/>
        </p:nvSpPr>
        <p:spPr>
          <a:xfrm>
            <a:off x="4238732" y="3871698"/>
            <a:ext cx="930475" cy="552231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sp>
        <p:nvSpPr>
          <p:cNvPr id="21" name="向左箭號 20">
            <a:extLst>
              <a:ext uri="{FF2B5EF4-FFF2-40B4-BE49-F238E27FC236}">
                <a16:creationId xmlns:a16="http://schemas.microsoft.com/office/drawing/2014/main" id="{764978CE-FD60-C343-AA37-51AC576EAE93}"/>
              </a:ext>
            </a:extLst>
          </p:cNvPr>
          <p:cNvSpPr/>
          <p:nvPr/>
        </p:nvSpPr>
        <p:spPr>
          <a:xfrm>
            <a:off x="4238731" y="3327075"/>
            <a:ext cx="930475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cxnSp>
        <p:nvCxnSpPr>
          <p:cNvPr id="25" name="肘形接點 24">
            <a:extLst>
              <a:ext uri="{FF2B5EF4-FFF2-40B4-BE49-F238E27FC236}">
                <a16:creationId xmlns:a16="http://schemas.microsoft.com/office/drawing/2014/main" id="{4F0358CF-A41B-BC45-8F18-7F392F78A320}"/>
              </a:ext>
            </a:extLst>
          </p:cNvPr>
          <p:cNvCxnSpPr>
            <a:stCxn id="17" idx="2"/>
            <a:endCxn id="14" idx="1"/>
          </p:cNvCxnSpPr>
          <p:nvPr/>
        </p:nvCxnSpPr>
        <p:spPr>
          <a:xfrm rot="5400000">
            <a:off x="3536699" y="2487259"/>
            <a:ext cx="3753339" cy="1233433"/>
          </a:xfrm>
          <a:prstGeom prst="bentConnector4">
            <a:avLst>
              <a:gd name="adj1" fmla="val 44855"/>
              <a:gd name="adj2" fmla="val 118534"/>
            </a:avLst>
          </a:prstGeom>
          <a:ln w="19050">
            <a:solidFill>
              <a:srgbClr val="FF0000">
                <a:alpha val="50196"/>
              </a:srgbClr>
            </a:solidFill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631E22B4-AB1E-8C49-BE76-44F82B71FD53}"/>
              </a:ext>
            </a:extLst>
          </p:cNvPr>
          <p:cNvSpPr/>
          <p:nvPr/>
        </p:nvSpPr>
        <p:spPr>
          <a:xfrm>
            <a:off x="3261563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F8EF1AF-0CEC-BE48-8F51-03FC56A9E122}"/>
              </a:ext>
            </a:extLst>
          </p:cNvPr>
          <p:cNvSpPr/>
          <p:nvPr/>
        </p:nvSpPr>
        <p:spPr>
          <a:xfrm>
            <a:off x="3692484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72FDF050-707A-3C43-8B6F-930ED23C0BB0}"/>
              </a:ext>
            </a:extLst>
          </p:cNvPr>
          <p:cNvCxnSpPr>
            <a:cxnSpLocks/>
            <a:stCxn id="22" idx="2"/>
            <a:endCxn id="14" idx="1"/>
          </p:cNvCxnSpPr>
          <p:nvPr/>
        </p:nvCxnSpPr>
        <p:spPr>
          <a:xfrm rot="16200000" flipH="1">
            <a:off x="2822854" y="3006848"/>
            <a:ext cx="2577814" cy="1369779"/>
          </a:xfrm>
          <a:prstGeom prst="bentConnector2">
            <a:avLst/>
          </a:prstGeom>
          <a:ln w="19050">
            <a:solidFill>
              <a:srgbClr val="008F00">
                <a:alpha val="50196"/>
              </a:srgbClr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接點 27">
            <a:extLst>
              <a:ext uri="{FF2B5EF4-FFF2-40B4-BE49-F238E27FC236}">
                <a16:creationId xmlns:a16="http://schemas.microsoft.com/office/drawing/2014/main" id="{1814FA85-F36B-8945-B900-30A01814805E}"/>
              </a:ext>
            </a:extLst>
          </p:cNvPr>
          <p:cNvCxnSpPr>
            <a:cxnSpLocks/>
            <a:stCxn id="24" idx="2"/>
            <a:endCxn id="14" idx="3"/>
          </p:cNvCxnSpPr>
          <p:nvPr/>
        </p:nvCxnSpPr>
        <p:spPr>
          <a:xfrm rot="16200000" flipH="1">
            <a:off x="4274315" y="1986309"/>
            <a:ext cx="2577814" cy="3410858"/>
          </a:xfrm>
          <a:prstGeom prst="bentConnector4">
            <a:avLst>
              <a:gd name="adj1" fmla="val 31455"/>
              <a:gd name="adj2" fmla="val 106702"/>
            </a:avLst>
          </a:prstGeom>
          <a:ln w="19050">
            <a:solidFill>
              <a:srgbClr val="008F00">
                <a:alpha val="50196"/>
              </a:srgbClr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449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F75E99-06E5-0444-992A-DBDD0ABA3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19A879-17E7-4946-8DBE-B453D2164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使用</a:t>
            </a:r>
            <a:r>
              <a:rPr kumimoji="1" lang="en-US" altLang="zh-CN" dirty="0"/>
              <a:t>bash</a:t>
            </a:r>
            <a:r>
              <a:rPr kumimoji="1" lang="zh-CN" altLang="en-US" dirty="0"/>
              <a:t>的</a:t>
            </a:r>
            <a:r>
              <a:rPr kumimoji="1" lang="en-US" altLang="zh-CN" dirty="0"/>
              <a:t>pipe</a:t>
            </a:r>
            <a:r>
              <a:rPr kumimoji="1" lang="zh-CN" altLang="en-US" dirty="0"/>
              <a:t>功能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en-US" altLang="zh-TW" dirty="0"/>
              <a:t>close</a:t>
            </a:r>
            <a:r>
              <a:rPr kumimoji="1" lang="zh-TW" altLang="en-US" dirty="0"/>
              <a:t>，</a:t>
            </a:r>
            <a:r>
              <a:rPr kumimoji="1" lang="en-US" altLang="zh-TW" dirty="0"/>
              <a:t>open</a:t>
            </a:r>
            <a:r>
              <a:rPr kumimoji="1" lang="zh-TW" altLang="en-US" dirty="0"/>
              <a:t>時「作業系統」對</a:t>
            </a:r>
            <a:r>
              <a:rPr kumimoji="1" lang="en-US" altLang="zh-TW" dirty="0"/>
              <a:t>file descript</a:t>
            </a:r>
            <a:r>
              <a:rPr kumimoji="1" lang="zh-CN" altLang="en-US" dirty="0"/>
              <a:t>的指定方式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en-US" altLang="zh-CN" dirty="0" err="1"/>
              <a:t>pipefd</a:t>
            </a:r>
            <a:r>
              <a:rPr kumimoji="1" lang="zh-CN" altLang="en-US" dirty="0"/>
              <a:t>函數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程式範例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使用</a:t>
            </a:r>
            <a:r>
              <a:rPr kumimoji="1" lang="en-US" altLang="zh-CN" dirty="0"/>
              <a:t>process group</a:t>
            </a:r>
            <a:r>
              <a:rPr kumimoji="1" lang="zh-CN" altLang="en-US" dirty="0"/>
              <a:t>，以處理</a:t>
            </a:r>
            <a:r>
              <a:rPr kumimoji="1" lang="en-US" altLang="zh-CN" dirty="0"/>
              <a:t>ctr-c</a:t>
            </a:r>
            <a:r>
              <a:rPr kumimoji="1" lang="zh-CN" altLang="en-US" dirty="0"/>
              <a:t>（</a:t>
            </a:r>
            <a:r>
              <a:rPr kumimoji="1" lang="en-US" altLang="zh-CN"/>
              <a:t>SIGINT</a:t>
            </a:r>
            <a:r>
              <a:rPr kumimoji="1" lang="zh-CN" altLang="en-US"/>
              <a:t>）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量測效能（</a:t>
            </a:r>
            <a:r>
              <a:rPr kumimoji="1" lang="en-US" altLang="zh-CN" dirty="0"/>
              <a:t>SIGALARM</a:t>
            </a:r>
            <a:r>
              <a:rPr kumimoji="1" lang="zh-CN" altLang="en-US" dirty="0"/>
              <a:t>）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43811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89C10-D635-A94E-9B94-24BFAA31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3" y="337179"/>
            <a:ext cx="11975796" cy="1325563"/>
          </a:xfrm>
          <a:gradFill>
            <a:gsLst>
              <a:gs pos="61000">
                <a:srgbClr val="BB9479"/>
              </a:gs>
              <a:gs pos="0">
                <a:schemeClr val="accent2">
                  <a:lumMod val="50000"/>
                </a:schemeClr>
              </a:gs>
              <a:gs pos="100000">
                <a:srgbClr val="FFFFFF"/>
              </a:gs>
            </a:gsLst>
            <a:lin ang="0" scaled="0"/>
          </a:gradFill>
        </p:spPr>
        <p:txBody>
          <a:bodyPr/>
          <a:lstStyle/>
          <a:p>
            <a:r>
              <a:rPr kumimoji="1" lang="zh-TW" altLang="en-US" b="1" dirty="0">
                <a:solidFill>
                  <a:schemeClr val="bg1"/>
                </a:solidFill>
              </a:rPr>
              <a:t>程式碼概念圖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CB3B27-65EE-A84C-8521-A4AEB610ED70}"/>
              </a:ext>
            </a:extLst>
          </p:cNvPr>
          <p:cNvSpPr/>
          <p:nvPr/>
        </p:nvSpPr>
        <p:spPr>
          <a:xfrm>
            <a:off x="4011087" y="889410"/>
            <a:ext cx="3487993" cy="3152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pipe(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pid1 = fork()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(pid1 &gt; 0)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pid2=fork();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(pid2&gt;0)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AB5F57-D82A-F840-A441-763DB58C1721}"/>
              </a:ext>
            </a:extLst>
          </p:cNvPr>
          <p:cNvSpPr/>
          <p:nvPr/>
        </p:nvSpPr>
        <p:spPr>
          <a:xfrm>
            <a:off x="4000312" y="459003"/>
            <a:ext cx="3498768" cy="43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main</a:t>
            </a:r>
            <a:endParaRPr kumimoji="1" lang="zh-TW" altLang="en-US" dirty="0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209D4F33-199E-EC43-B7D1-3B856078823C}"/>
              </a:ext>
            </a:extLst>
          </p:cNvPr>
          <p:cNvSpPr/>
          <p:nvPr/>
        </p:nvSpPr>
        <p:spPr>
          <a:xfrm>
            <a:off x="5522260" y="1830408"/>
            <a:ext cx="179057" cy="179057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4" name="Picture 2" descr="「pipe png」的圖片搜尋結果">
            <a:extLst>
              <a:ext uri="{FF2B5EF4-FFF2-40B4-BE49-F238E27FC236}">
                <a16:creationId xmlns:a16="http://schemas.microsoft.com/office/drawing/2014/main" id="{9520F61C-2AB0-7146-8DD9-4B337ABEF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651" y="4594395"/>
            <a:ext cx="2472000" cy="7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向上箭號圖說文字 2">
            <a:extLst>
              <a:ext uri="{FF2B5EF4-FFF2-40B4-BE49-F238E27FC236}">
                <a16:creationId xmlns:a16="http://schemas.microsoft.com/office/drawing/2014/main" id="{3EE7C121-FF19-834B-A752-CFC550BD47AD}"/>
              </a:ext>
            </a:extLst>
          </p:cNvPr>
          <p:cNvSpPr/>
          <p:nvPr/>
        </p:nvSpPr>
        <p:spPr>
          <a:xfrm>
            <a:off x="4685068" y="5223070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[0]</a:t>
            </a:r>
            <a:endParaRPr kumimoji="1" lang="zh-TW" altLang="en-US" sz="1400" dirty="0"/>
          </a:p>
        </p:txBody>
      </p:sp>
      <p:sp>
        <p:nvSpPr>
          <p:cNvPr id="16" name="向上箭號圖說文字 15">
            <a:extLst>
              <a:ext uri="{FF2B5EF4-FFF2-40B4-BE49-F238E27FC236}">
                <a16:creationId xmlns:a16="http://schemas.microsoft.com/office/drawing/2014/main" id="{0C2E90CE-17AE-3049-9890-EE36A014040C}"/>
              </a:ext>
            </a:extLst>
          </p:cNvPr>
          <p:cNvSpPr/>
          <p:nvPr/>
        </p:nvSpPr>
        <p:spPr>
          <a:xfrm>
            <a:off x="6449662" y="5215449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[1]</a:t>
            </a:r>
            <a:endParaRPr kumimoji="1" lang="zh-TW" altLang="en-US" sz="1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323297B-A48F-244E-BE90-50AF20C0E339}"/>
              </a:ext>
            </a:extLst>
          </p:cNvPr>
          <p:cNvSpPr/>
          <p:nvPr/>
        </p:nvSpPr>
        <p:spPr>
          <a:xfrm>
            <a:off x="5864775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051648C-F1A9-E440-A3DB-6E2502EE4719}"/>
              </a:ext>
            </a:extLst>
          </p:cNvPr>
          <p:cNvSpPr/>
          <p:nvPr/>
        </p:nvSpPr>
        <p:spPr>
          <a:xfrm>
            <a:off x="6295696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cxnSp>
        <p:nvCxnSpPr>
          <p:cNvPr id="26" name="肘形接點 25">
            <a:extLst>
              <a:ext uri="{FF2B5EF4-FFF2-40B4-BE49-F238E27FC236}">
                <a16:creationId xmlns:a16="http://schemas.microsoft.com/office/drawing/2014/main" id="{914E0028-154A-8541-B4D2-DB4844EE5A0A}"/>
              </a:ext>
            </a:extLst>
          </p:cNvPr>
          <p:cNvCxnSpPr>
            <a:cxnSpLocks/>
            <a:stCxn id="23" idx="2"/>
            <a:endCxn id="14" idx="3"/>
          </p:cNvCxnSpPr>
          <p:nvPr/>
        </p:nvCxnSpPr>
        <p:spPr>
          <a:xfrm rot="16200000" flipH="1">
            <a:off x="4988159" y="2700152"/>
            <a:ext cx="3753339" cy="807646"/>
          </a:xfrm>
          <a:prstGeom prst="bentConnector4">
            <a:avLst>
              <a:gd name="adj1" fmla="val 44855"/>
              <a:gd name="adj2" fmla="val 128304"/>
            </a:avLst>
          </a:prstGeom>
          <a:ln w="19050">
            <a:solidFill>
              <a:srgbClr val="FF0000">
                <a:alpha val="50196"/>
              </a:srgbClr>
            </a:solidFill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D6CBD967-C317-A74C-89EA-9F376143DC48}"/>
              </a:ext>
            </a:extLst>
          </p:cNvPr>
          <p:cNvSpPr/>
          <p:nvPr/>
        </p:nvSpPr>
        <p:spPr>
          <a:xfrm>
            <a:off x="44755" y="2253195"/>
            <a:ext cx="4572001" cy="29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close(1);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已經將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的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[1]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接上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//『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一定要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』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關閉未使用的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否則水龍頭會關不緊（收不到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EOF 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）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 “ls”, “ls”,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AC9037F-5A90-3247-B69C-163343FCF392}"/>
              </a:ext>
            </a:extLst>
          </p:cNvPr>
          <p:cNvSpPr/>
          <p:nvPr/>
        </p:nvSpPr>
        <p:spPr>
          <a:xfrm>
            <a:off x="44753" y="1830408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1</a:t>
            </a:r>
            <a:endParaRPr kumimoji="1" lang="zh-TW" altLang="en-US" dirty="0"/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70B50C39-32D4-754C-AC65-CA5C7B56C023}"/>
              </a:ext>
            </a:extLst>
          </p:cNvPr>
          <p:cNvSpPr/>
          <p:nvPr/>
        </p:nvSpPr>
        <p:spPr>
          <a:xfrm>
            <a:off x="4238732" y="3871698"/>
            <a:ext cx="930475" cy="552231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sp>
        <p:nvSpPr>
          <p:cNvPr id="21" name="向左箭號 20">
            <a:extLst>
              <a:ext uri="{FF2B5EF4-FFF2-40B4-BE49-F238E27FC236}">
                <a16:creationId xmlns:a16="http://schemas.microsoft.com/office/drawing/2014/main" id="{764978CE-FD60-C343-AA37-51AC576EAE93}"/>
              </a:ext>
            </a:extLst>
          </p:cNvPr>
          <p:cNvSpPr/>
          <p:nvPr/>
        </p:nvSpPr>
        <p:spPr>
          <a:xfrm>
            <a:off x="4238731" y="3327075"/>
            <a:ext cx="930475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cxnSp>
        <p:nvCxnSpPr>
          <p:cNvPr id="25" name="肘形接點 24">
            <a:extLst>
              <a:ext uri="{FF2B5EF4-FFF2-40B4-BE49-F238E27FC236}">
                <a16:creationId xmlns:a16="http://schemas.microsoft.com/office/drawing/2014/main" id="{4F0358CF-A41B-BC45-8F18-7F392F78A320}"/>
              </a:ext>
            </a:extLst>
          </p:cNvPr>
          <p:cNvCxnSpPr>
            <a:stCxn id="17" idx="2"/>
            <a:endCxn id="14" idx="1"/>
          </p:cNvCxnSpPr>
          <p:nvPr/>
        </p:nvCxnSpPr>
        <p:spPr>
          <a:xfrm rot="5400000">
            <a:off x="3536699" y="2487259"/>
            <a:ext cx="3753339" cy="1233433"/>
          </a:xfrm>
          <a:prstGeom prst="bentConnector4">
            <a:avLst>
              <a:gd name="adj1" fmla="val 44855"/>
              <a:gd name="adj2" fmla="val 118534"/>
            </a:avLst>
          </a:prstGeom>
          <a:ln w="19050">
            <a:solidFill>
              <a:srgbClr val="FF0000">
                <a:alpha val="50196"/>
              </a:srgbClr>
            </a:solidFill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F89D489A-E64D-ED46-AA5E-66298DD4BEE2}"/>
              </a:ext>
            </a:extLst>
          </p:cNvPr>
          <p:cNvSpPr/>
          <p:nvPr/>
        </p:nvSpPr>
        <p:spPr>
          <a:xfrm>
            <a:off x="3261563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F8C21B9-91C4-1B4B-83D8-C5732D8EF876}"/>
              </a:ext>
            </a:extLst>
          </p:cNvPr>
          <p:cNvSpPr/>
          <p:nvPr/>
        </p:nvSpPr>
        <p:spPr>
          <a:xfrm>
            <a:off x="3692484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cxnSp>
        <p:nvCxnSpPr>
          <p:cNvPr id="30" name="肘形接點 29">
            <a:extLst>
              <a:ext uri="{FF2B5EF4-FFF2-40B4-BE49-F238E27FC236}">
                <a16:creationId xmlns:a16="http://schemas.microsoft.com/office/drawing/2014/main" id="{A79E18E2-5800-864C-AB81-29A9CADE9592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22854" y="3006848"/>
            <a:ext cx="2577814" cy="1369779"/>
          </a:xfrm>
          <a:prstGeom prst="bentConnector2">
            <a:avLst/>
          </a:prstGeom>
          <a:ln w="19050">
            <a:solidFill>
              <a:srgbClr val="008F00">
                <a:alpha val="50196"/>
              </a:srgbClr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肘形接點 30">
            <a:extLst>
              <a:ext uri="{FF2B5EF4-FFF2-40B4-BE49-F238E27FC236}">
                <a16:creationId xmlns:a16="http://schemas.microsoft.com/office/drawing/2014/main" id="{E94DA344-1123-B047-B35A-7E49827682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74315" y="1986309"/>
            <a:ext cx="2577814" cy="3410858"/>
          </a:xfrm>
          <a:prstGeom prst="bentConnector4">
            <a:avLst>
              <a:gd name="adj1" fmla="val 31455"/>
              <a:gd name="adj2" fmla="val 106702"/>
            </a:avLst>
          </a:prstGeom>
          <a:ln w="19050">
            <a:solidFill>
              <a:srgbClr val="008F00">
                <a:alpha val="50196"/>
              </a:srgbClr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015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89C10-D635-A94E-9B94-24BFAA31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3" y="337179"/>
            <a:ext cx="11975796" cy="1325563"/>
          </a:xfrm>
          <a:gradFill>
            <a:gsLst>
              <a:gs pos="61000">
                <a:srgbClr val="BB9479"/>
              </a:gs>
              <a:gs pos="0">
                <a:schemeClr val="accent2">
                  <a:lumMod val="50000"/>
                </a:schemeClr>
              </a:gs>
              <a:gs pos="100000">
                <a:srgbClr val="FFFFFF"/>
              </a:gs>
            </a:gsLst>
            <a:lin ang="0" scaled="0"/>
          </a:gradFill>
        </p:spPr>
        <p:txBody>
          <a:bodyPr/>
          <a:lstStyle/>
          <a:p>
            <a:r>
              <a:rPr kumimoji="1" lang="zh-TW" altLang="en-US" b="1" dirty="0">
                <a:solidFill>
                  <a:schemeClr val="bg1"/>
                </a:solidFill>
              </a:rPr>
              <a:t>程式碼概念圖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CB3B27-65EE-A84C-8521-A4AEB610ED70}"/>
              </a:ext>
            </a:extLst>
          </p:cNvPr>
          <p:cNvSpPr/>
          <p:nvPr/>
        </p:nvSpPr>
        <p:spPr>
          <a:xfrm>
            <a:off x="4011087" y="889410"/>
            <a:ext cx="3487993" cy="3152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pipe(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pid1 = fork()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(pid1 &gt; 0)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pid2=fork();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(pid2&gt;0)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AB5F57-D82A-F840-A441-763DB58C1721}"/>
              </a:ext>
            </a:extLst>
          </p:cNvPr>
          <p:cNvSpPr/>
          <p:nvPr/>
        </p:nvSpPr>
        <p:spPr>
          <a:xfrm>
            <a:off x="4000312" y="459003"/>
            <a:ext cx="3498768" cy="43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main</a:t>
            </a:r>
            <a:endParaRPr kumimoji="1" lang="zh-TW" altLang="en-US" dirty="0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209D4F33-199E-EC43-B7D1-3B856078823C}"/>
              </a:ext>
            </a:extLst>
          </p:cNvPr>
          <p:cNvSpPr/>
          <p:nvPr/>
        </p:nvSpPr>
        <p:spPr>
          <a:xfrm>
            <a:off x="5522260" y="2088822"/>
            <a:ext cx="179057" cy="179057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4" name="Picture 2" descr="「pipe png」的圖片搜尋結果">
            <a:extLst>
              <a:ext uri="{FF2B5EF4-FFF2-40B4-BE49-F238E27FC236}">
                <a16:creationId xmlns:a16="http://schemas.microsoft.com/office/drawing/2014/main" id="{9520F61C-2AB0-7146-8DD9-4B337ABEF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651" y="4594395"/>
            <a:ext cx="2472000" cy="7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向上箭號圖說文字 2">
            <a:extLst>
              <a:ext uri="{FF2B5EF4-FFF2-40B4-BE49-F238E27FC236}">
                <a16:creationId xmlns:a16="http://schemas.microsoft.com/office/drawing/2014/main" id="{3EE7C121-FF19-834B-A752-CFC550BD47AD}"/>
              </a:ext>
            </a:extLst>
          </p:cNvPr>
          <p:cNvSpPr/>
          <p:nvPr/>
        </p:nvSpPr>
        <p:spPr>
          <a:xfrm>
            <a:off x="4685068" y="5223070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[0]</a:t>
            </a:r>
            <a:endParaRPr kumimoji="1" lang="zh-TW" altLang="en-US" sz="1400" dirty="0"/>
          </a:p>
        </p:txBody>
      </p:sp>
      <p:sp>
        <p:nvSpPr>
          <p:cNvPr id="16" name="向上箭號圖說文字 15">
            <a:extLst>
              <a:ext uri="{FF2B5EF4-FFF2-40B4-BE49-F238E27FC236}">
                <a16:creationId xmlns:a16="http://schemas.microsoft.com/office/drawing/2014/main" id="{0C2E90CE-17AE-3049-9890-EE36A014040C}"/>
              </a:ext>
            </a:extLst>
          </p:cNvPr>
          <p:cNvSpPr/>
          <p:nvPr/>
        </p:nvSpPr>
        <p:spPr>
          <a:xfrm>
            <a:off x="6449662" y="5215449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[1]</a:t>
            </a:r>
            <a:endParaRPr kumimoji="1" lang="zh-TW" altLang="en-US" sz="1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323297B-A48F-244E-BE90-50AF20C0E339}"/>
              </a:ext>
            </a:extLst>
          </p:cNvPr>
          <p:cNvSpPr/>
          <p:nvPr/>
        </p:nvSpPr>
        <p:spPr>
          <a:xfrm>
            <a:off x="5864775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051648C-F1A9-E440-A3DB-6E2502EE4719}"/>
              </a:ext>
            </a:extLst>
          </p:cNvPr>
          <p:cNvSpPr/>
          <p:nvPr/>
        </p:nvSpPr>
        <p:spPr>
          <a:xfrm>
            <a:off x="6295696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6CBD967-C317-A74C-89EA-9F376143DC48}"/>
              </a:ext>
            </a:extLst>
          </p:cNvPr>
          <p:cNvSpPr/>
          <p:nvPr/>
        </p:nvSpPr>
        <p:spPr>
          <a:xfrm>
            <a:off x="44755" y="2253195"/>
            <a:ext cx="4572001" cy="29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close(1);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已經將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的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[1]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接上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//『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一定要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』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關閉未使用的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否則水龍頭會關不緊（收不到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EOF 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）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 “ls”, “ls”,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AC9037F-5A90-3247-B69C-163343FCF392}"/>
              </a:ext>
            </a:extLst>
          </p:cNvPr>
          <p:cNvSpPr/>
          <p:nvPr/>
        </p:nvSpPr>
        <p:spPr>
          <a:xfrm>
            <a:off x="44753" y="1830408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1</a:t>
            </a:r>
            <a:endParaRPr kumimoji="1" lang="zh-TW" altLang="en-US" dirty="0"/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70B50C39-32D4-754C-AC65-CA5C7B56C023}"/>
              </a:ext>
            </a:extLst>
          </p:cNvPr>
          <p:cNvSpPr/>
          <p:nvPr/>
        </p:nvSpPr>
        <p:spPr>
          <a:xfrm>
            <a:off x="4238732" y="3871698"/>
            <a:ext cx="930475" cy="552231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sp>
        <p:nvSpPr>
          <p:cNvPr id="21" name="向左箭號 20">
            <a:extLst>
              <a:ext uri="{FF2B5EF4-FFF2-40B4-BE49-F238E27FC236}">
                <a16:creationId xmlns:a16="http://schemas.microsoft.com/office/drawing/2014/main" id="{764978CE-FD60-C343-AA37-51AC576EAE93}"/>
              </a:ext>
            </a:extLst>
          </p:cNvPr>
          <p:cNvSpPr/>
          <p:nvPr/>
        </p:nvSpPr>
        <p:spPr>
          <a:xfrm>
            <a:off x="4238731" y="3327075"/>
            <a:ext cx="930475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cxnSp>
        <p:nvCxnSpPr>
          <p:cNvPr id="25" name="肘形接點 24">
            <a:extLst>
              <a:ext uri="{FF2B5EF4-FFF2-40B4-BE49-F238E27FC236}">
                <a16:creationId xmlns:a16="http://schemas.microsoft.com/office/drawing/2014/main" id="{4F0358CF-A41B-BC45-8F18-7F392F78A320}"/>
              </a:ext>
            </a:extLst>
          </p:cNvPr>
          <p:cNvCxnSpPr>
            <a:stCxn id="17" idx="2"/>
            <a:endCxn id="14" idx="1"/>
          </p:cNvCxnSpPr>
          <p:nvPr/>
        </p:nvCxnSpPr>
        <p:spPr>
          <a:xfrm rot="5400000">
            <a:off x="3536699" y="2487259"/>
            <a:ext cx="3753339" cy="1233433"/>
          </a:xfrm>
          <a:prstGeom prst="bentConnector4">
            <a:avLst>
              <a:gd name="adj1" fmla="val 44855"/>
              <a:gd name="adj2" fmla="val 118534"/>
            </a:avLst>
          </a:prstGeom>
          <a:ln w="19050">
            <a:solidFill>
              <a:srgbClr val="FF0000">
                <a:alpha val="50196"/>
              </a:srgbClr>
            </a:solidFill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BD0F10D7-C2EB-804C-8D44-DBC8CA3FCAFC}"/>
              </a:ext>
            </a:extLst>
          </p:cNvPr>
          <p:cNvSpPr/>
          <p:nvPr/>
        </p:nvSpPr>
        <p:spPr>
          <a:xfrm>
            <a:off x="7448549" y="2677181"/>
            <a:ext cx="4572001" cy="2538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if(pid2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stdin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關上沒用的水龍頭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88F7610-6CC9-764A-A8EF-79EA02125435}"/>
              </a:ext>
            </a:extLst>
          </p:cNvPr>
          <p:cNvSpPr/>
          <p:nvPr/>
        </p:nvSpPr>
        <p:spPr>
          <a:xfrm>
            <a:off x="7448548" y="2254394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2</a:t>
            </a:r>
            <a:endParaRPr kumimoji="1" lang="zh-TW" altLang="en-US" dirty="0"/>
          </a:p>
        </p:txBody>
      </p:sp>
      <p:sp>
        <p:nvSpPr>
          <p:cNvPr id="29" name="向右箭號 28">
            <a:extLst>
              <a:ext uri="{FF2B5EF4-FFF2-40B4-BE49-F238E27FC236}">
                <a16:creationId xmlns:a16="http://schemas.microsoft.com/office/drawing/2014/main" id="{E4AC2C84-FA1C-974E-86E5-B72AE3B9072F}"/>
              </a:ext>
            </a:extLst>
          </p:cNvPr>
          <p:cNvSpPr/>
          <p:nvPr/>
        </p:nvSpPr>
        <p:spPr>
          <a:xfrm>
            <a:off x="6990525" y="3298235"/>
            <a:ext cx="905284" cy="528809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sp>
        <p:nvSpPr>
          <p:cNvPr id="30" name="向左箭號 29">
            <a:extLst>
              <a:ext uri="{FF2B5EF4-FFF2-40B4-BE49-F238E27FC236}">
                <a16:creationId xmlns:a16="http://schemas.microsoft.com/office/drawing/2014/main" id="{5364B80C-A081-A341-B2F1-2D9BF0295D65}"/>
              </a:ext>
            </a:extLst>
          </p:cNvPr>
          <p:cNvSpPr/>
          <p:nvPr/>
        </p:nvSpPr>
        <p:spPr>
          <a:xfrm>
            <a:off x="6990525" y="3883410"/>
            <a:ext cx="905284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cxnSp>
        <p:nvCxnSpPr>
          <p:cNvPr id="26" name="肘形接點 25">
            <a:extLst>
              <a:ext uri="{FF2B5EF4-FFF2-40B4-BE49-F238E27FC236}">
                <a16:creationId xmlns:a16="http://schemas.microsoft.com/office/drawing/2014/main" id="{914E0028-154A-8541-B4D2-DB4844EE5A0A}"/>
              </a:ext>
            </a:extLst>
          </p:cNvPr>
          <p:cNvCxnSpPr>
            <a:cxnSpLocks/>
            <a:stCxn id="23" idx="2"/>
            <a:endCxn id="14" idx="3"/>
          </p:cNvCxnSpPr>
          <p:nvPr/>
        </p:nvCxnSpPr>
        <p:spPr>
          <a:xfrm rot="16200000" flipH="1">
            <a:off x="4988159" y="2700152"/>
            <a:ext cx="3753339" cy="807646"/>
          </a:xfrm>
          <a:prstGeom prst="bentConnector4">
            <a:avLst>
              <a:gd name="adj1" fmla="val 44855"/>
              <a:gd name="adj2" fmla="val 128304"/>
            </a:avLst>
          </a:prstGeom>
          <a:ln w="19050">
            <a:solidFill>
              <a:srgbClr val="FF0000">
                <a:alpha val="50196"/>
              </a:srgbClr>
            </a:solidFill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AB5DA2AE-923F-D048-9EDE-1EA1DE91AC20}"/>
              </a:ext>
            </a:extLst>
          </p:cNvPr>
          <p:cNvSpPr/>
          <p:nvPr/>
        </p:nvSpPr>
        <p:spPr>
          <a:xfrm>
            <a:off x="3261563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5F1F0A9-1873-BE4E-92BA-6A9F3212730F}"/>
              </a:ext>
            </a:extLst>
          </p:cNvPr>
          <p:cNvSpPr/>
          <p:nvPr/>
        </p:nvSpPr>
        <p:spPr>
          <a:xfrm>
            <a:off x="3692484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cxnSp>
        <p:nvCxnSpPr>
          <p:cNvPr id="35" name="肘形接點 34">
            <a:extLst>
              <a:ext uri="{FF2B5EF4-FFF2-40B4-BE49-F238E27FC236}">
                <a16:creationId xmlns:a16="http://schemas.microsoft.com/office/drawing/2014/main" id="{98B1F0C0-9065-D84E-96C3-8E84D3089853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22854" y="3006848"/>
            <a:ext cx="2577814" cy="1369779"/>
          </a:xfrm>
          <a:prstGeom prst="bentConnector2">
            <a:avLst/>
          </a:prstGeom>
          <a:ln w="19050">
            <a:solidFill>
              <a:srgbClr val="008F00">
                <a:alpha val="50196"/>
              </a:srgbClr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接點 35">
            <a:extLst>
              <a:ext uri="{FF2B5EF4-FFF2-40B4-BE49-F238E27FC236}">
                <a16:creationId xmlns:a16="http://schemas.microsoft.com/office/drawing/2014/main" id="{2964B817-374F-AB48-A38F-EE02C92BE692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74315" y="1986309"/>
            <a:ext cx="2577814" cy="3410858"/>
          </a:xfrm>
          <a:prstGeom prst="bentConnector4">
            <a:avLst>
              <a:gd name="adj1" fmla="val 31455"/>
              <a:gd name="adj2" fmla="val 106702"/>
            </a:avLst>
          </a:prstGeom>
          <a:ln w="19050">
            <a:solidFill>
              <a:srgbClr val="008F00">
                <a:alpha val="50196"/>
              </a:srgbClr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581261DE-4BCC-DA4E-A534-6FBBC7A51788}"/>
              </a:ext>
            </a:extLst>
          </p:cNvPr>
          <p:cNvSpPr/>
          <p:nvPr/>
        </p:nvSpPr>
        <p:spPr>
          <a:xfrm>
            <a:off x="10703876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55FD015-ED36-5649-874B-321DBEB9810F}"/>
              </a:ext>
            </a:extLst>
          </p:cNvPr>
          <p:cNvSpPr/>
          <p:nvPr/>
        </p:nvSpPr>
        <p:spPr>
          <a:xfrm>
            <a:off x="11134797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cxnSp>
        <p:nvCxnSpPr>
          <p:cNvPr id="39" name="肘形接點 38">
            <a:extLst>
              <a:ext uri="{FF2B5EF4-FFF2-40B4-BE49-F238E27FC236}">
                <a16:creationId xmlns:a16="http://schemas.microsoft.com/office/drawing/2014/main" id="{501DDB79-8C11-A544-8F84-41C11FD974D8}"/>
              </a:ext>
            </a:extLst>
          </p:cNvPr>
          <p:cNvCxnSpPr>
            <a:cxnSpLocks/>
            <a:stCxn id="37" idx="1"/>
            <a:endCxn id="14" idx="1"/>
          </p:cNvCxnSpPr>
          <p:nvPr/>
        </p:nvCxnSpPr>
        <p:spPr>
          <a:xfrm rot="10800000" flipV="1">
            <a:off x="4796652" y="2848009"/>
            <a:ext cx="5907225" cy="2132635"/>
          </a:xfrm>
          <a:prstGeom prst="bentConnector3">
            <a:avLst>
              <a:gd name="adj1" fmla="val 103870"/>
            </a:avLst>
          </a:prstGeom>
          <a:ln w="19050">
            <a:solidFill>
              <a:schemeClr val="tx1">
                <a:lumMod val="95000"/>
                <a:lumOff val="5000"/>
                <a:alpha val="50196"/>
              </a:schemeClr>
            </a:solidFill>
            <a:tailEnd type="triangle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接點 39">
            <a:extLst>
              <a:ext uri="{FF2B5EF4-FFF2-40B4-BE49-F238E27FC236}">
                <a16:creationId xmlns:a16="http://schemas.microsoft.com/office/drawing/2014/main" id="{0D3619FE-6CB3-D04C-B3B2-0BD1CC098E00}"/>
              </a:ext>
            </a:extLst>
          </p:cNvPr>
          <p:cNvCxnSpPr>
            <a:cxnSpLocks/>
            <a:stCxn id="38" idx="2"/>
            <a:endCxn id="14" idx="3"/>
          </p:cNvCxnSpPr>
          <p:nvPr/>
        </p:nvCxnSpPr>
        <p:spPr>
          <a:xfrm rot="5400000">
            <a:off x="8287910" y="1968449"/>
            <a:ext cx="1992938" cy="4031455"/>
          </a:xfrm>
          <a:prstGeom prst="bentConnector2">
            <a:avLst/>
          </a:prstGeom>
          <a:ln w="19050">
            <a:solidFill>
              <a:schemeClr val="tx1">
                <a:lumMod val="95000"/>
                <a:lumOff val="5000"/>
                <a:alpha val="50196"/>
              </a:schemeClr>
            </a:solidFill>
            <a:tailEnd type="triangle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224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89C10-D635-A94E-9B94-24BFAA31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3" y="337179"/>
            <a:ext cx="11975796" cy="1325563"/>
          </a:xfrm>
          <a:gradFill>
            <a:gsLst>
              <a:gs pos="61000">
                <a:srgbClr val="BB9479"/>
              </a:gs>
              <a:gs pos="0">
                <a:schemeClr val="accent2">
                  <a:lumMod val="50000"/>
                </a:schemeClr>
              </a:gs>
              <a:gs pos="100000">
                <a:srgbClr val="FFFFFF"/>
              </a:gs>
            </a:gsLst>
            <a:lin ang="0" scaled="0"/>
          </a:gradFill>
        </p:spPr>
        <p:txBody>
          <a:bodyPr/>
          <a:lstStyle/>
          <a:p>
            <a:r>
              <a:rPr kumimoji="1" lang="zh-TW" altLang="en-US" b="1" dirty="0">
                <a:solidFill>
                  <a:schemeClr val="bg1"/>
                </a:solidFill>
              </a:rPr>
              <a:t>程式碼概念圖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CB3B27-65EE-A84C-8521-A4AEB610ED70}"/>
              </a:ext>
            </a:extLst>
          </p:cNvPr>
          <p:cNvSpPr/>
          <p:nvPr/>
        </p:nvSpPr>
        <p:spPr>
          <a:xfrm>
            <a:off x="4011087" y="889410"/>
            <a:ext cx="3487993" cy="3152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pipe(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pid1 = fork()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(pid1 &gt; 0)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pid2=fork();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(pid2&gt;0)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AB5F57-D82A-F840-A441-763DB58C1721}"/>
              </a:ext>
            </a:extLst>
          </p:cNvPr>
          <p:cNvSpPr/>
          <p:nvPr/>
        </p:nvSpPr>
        <p:spPr>
          <a:xfrm>
            <a:off x="4000312" y="459003"/>
            <a:ext cx="3498768" cy="43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main</a:t>
            </a:r>
            <a:endParaRPr kumimoji="1" lang="zh-TW" altLang="en-US" dirty="0"/>
          </a:p>
        </p:txBody>
      </p:sp>
      <p:pic>
        <p:nvPicPr>
          <p:cNvPr id="14" name="Picture 2" descr="「pipe png」的圖片搜尋結果">
            <a:extLst>
              <a:ext uri="{FF2B5EF4-FFF2-40B4-BE49-F238E27FC236}">
                <a16:creationId xmlns:a16="http://schemas.microsoft.com/office/drawing/2014/main" id="{9520F61C-2AB0-7146-8DD9-4B337ABEF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651" y="4594395"/>
            <a:ext cx="2472000" cy="7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向上箭號圖說文字 2">
            <a:extLst>
              <a:ext uri="{FF2B5EF4-FFF2-40B4-BE49-F238E27FC236}">
                <a16:creationId xmlns:a16="http://schemas.microsoft.com/office/drawing/2014/main" id="{3EE7C121-FF19-834B-A752-CFC550BD47AD}"/>
              </a:ext>
            </a:extLst>
          </p:cNvPr>
          <p:cNvSpPr/>
          <p:nvPr/>
        </p:nvSpPr>
        <p:spPr>
          <a:xfrm>
            <a:off x="4685068" y="5223070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[0]</a:t>
            </a:r>
            <a:endParaRPr kumimoji="1" lang="zh-TW" altLang="en-US" sz="1400" dirty="0"/>
          </a:p>
        </p:txBody>
      </p:sp>
      <p:sp>
        <p:nvSpPr>
          <p:cNvPr id="16" name="向上箭號圖說文字 15">
            <a:extLst>
              <a:ext uri="{FF2B5EF4-FFF2-40B4-BE49-F238E27FC236}">
                <a16:creationId xmlns:a16="http://schemas.microsoft.com/office/drawing/2014/main" id="{0C2E90CE-17AE-3049-9890-EE36A014040C}"/>
              </a:ext>
            </a:extLst>
          </p:cNvPr>
          <p:cNvSpPr/>
          <p:nvPr/>
        </p:nvSpPr>
        <p:spPr>
          <a:xfrm>
            <a:off x="6449662" y="5215449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[1]</a:t>
            </a:r>
            <a:endParaRPr kumimoji="1" lang="zh-TW" altLang="en-US" sz="1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323297B-A48F-244E-BE90-50AF20C0E339}"/>
              </a:ext>
            </a:extLst>
          </p:cNvPr>
          <p:cNvSpPr/>
          <p:nvPr/>
        </p:nvSpPr>
        <p:spPr>
          <a:xfrm>
            <a:off x="5864775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051648C-F1A9-E440-A3DB-6E2502EE4719}"/>
              </a:ext>
            </a:extLst>
          </p:cNvPr>
          <p:cNvSpPr/>
          <p:nvPr/>
        </p:nvSpPr>
        <p:spPr>
          <a:xfrm>
            <a:off x="6295696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6CBD967-C317-A74C-89EA-9F376143DC48}"/>
              </a:ext>
            </a:extLst>
          </p:cNvPr>
          <p:cNvSpPr/>
          <p:nvPr/>
        </p:nvSpPr>
        <p:spPr>
          <a:xfrm>
            <a:off x="44755" y="2253195"/>
            <a:ext cx="4572001" cy="29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close(1);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已經將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的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[1]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接上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//『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一定要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』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關閉未使用的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否則水龍頭會關不緊（收不到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EOF 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）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 “ls”, “ls”,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AC9037F-5A90-3247-B69C-163343FCF392}"/>
              </a:ext>
            </a:extLst>
          </p:cNvPr>
          <p:cNvSpPr/>
          <p:nvPr/>
        </p:nvSpPr>
        <p:spPr>
          <a:xfrm>
            <a:off x="44753" y="1830408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1</a:t>
            </a:r>
            <a:endParaRPr kumimoji="1" lang="zh-TW" altLang="en-US" dirty="0"/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70B50C39-32D4-754C-AC65-CA5C7B56C023}"/>
              </a:ext>
            </a:extLst>
          </p:cNvPr>
          <p:cNvSpPr/>
          <p:nvPr/>
        </p:nvSpPr>
        <p:spPr>
          <a:xfrm>
            <a:off x="4238732" y="3871698"/>
            <a:ext cx="930475" cy="552231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sp>
        <p:nvSpPr>
          <p:cNvPr id="21" name="向左箭號 20">
            <a:extLst>
              <a:ext uri="{FF2B5EF4-FFF2-40B4-BE49-F238E27FC236}">
                <a16:creationId xmlns:a16="http://schemas.microsoft.com/office/drawing/2014/main" id="{764978CE-FD60-C343-AA37-51AC576EAE93}"/>
              </a:ext>
            </a:extLst>
          </p:cNvPr>
          <p:cNvSpPr/>
          <p:nvPr/>
        </p:nvSpPr>
        <p:spPr>
          <a:xfrm>
            <a:off x="4238731" y="3327075"/>
            <a:ext cx="930475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D0F10D7-C2EB-804C-8D44-DBC8CA3FCAFC}"/>
              </a:ext>
            </a:extLst>
          </p:cNvPr>
          <p:cNvSpPr/>
          <p:nvPr/>
        </p:nvSpPr>
        <p:spPr>
          <a:xfrm>
            <a:off x="7448549" y="2677181"/>
            <a:ext cx="4572001" cy="2538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if(pid2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stdin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關上沒用的水龍頭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88F7610-6CC9-764A-A8EF-79EA02125435}"/>
              </a:ext>
            </a:extLst>
          </p:cNvPr>
          <p:cNvSpPr/>
          <p:nvPr/>
        </p:nvSpPr>
        <p:spPr>
          <a:xfrm>
            <a:off x="7448548" y="2254394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2</a:t>
            </a:r>
            <a:endParaRPr kumimoji="1" lang="zh-TW" altLang="en-US" dirty="0"/>
          </a:p>
        </p:txBody>
      </p:sp>
      <p:sp>
        <p:nvSpPr>
          <p:cNvPr id="29" name="向右箭號 28">
            <a:extLst>
              <a:ext uri="{FF2B5EF4-FFF2-40B4-BE49-F238E27FC236}">
                <a16:creationId xmlns:a16="http://schemas.microsoft.com/office/drawing/2014/main" id="{E4AC2C84-FA1C-974E-86E5-B72AE3B9072F}"/>
              </a:ext>
            </a:extLst>
          </p:cNvPr>
          <p:cNvSpPr/>
          <p:nvPr/>
        </p:nvSpPr>
        <p:spPr>
          <a:xfrm>
            <a:off x="6990525" y="3298235"/>
            <a:ext cx="905284" cy="528809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sp>
        <p:nvSpPr>
          <p:cNvPr id="30" name="向左箭號 29">
            <a:extLst>
              <a:ext uri="{FF2B5EF4-FFF2-40B4-BE49-F238E27FC236}">
                <a16:creationId xmlns:a16="http://schemas.microsoft.com/office/drawing/2014/main" id="{5364B80C-A081-A341-B2F1-2D9BF0295D65}"/>
              </a:ext>
            </a:extLst>
          </p:cNvPr>
          <p:cNvSpPr/>
          <p:nvPr/>
        </p:nvSpPr>
        <p:spPr>
          <a:xfrm>
            <a:off x="6990525" y="3883410"/>
            <a:ext cx="905284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cxnSp>
        <p:nvCxnSpPr>
          <p:cNvPr id="26" name="肘形接點 25">
            <a:extLst>
              <a:ext uri="{FF2B5EF4-FFF2-40B4-BE49-F238E27FC236}">
                <a16:creationId xmlns:a16="http://schemas.microsoft.com/office/drawing/2014/main" id="{914E0028-154A-8541-B4D2-DB4844EE5A0A}"/>
              </a:ext>
            </a:extLst>
          </p:cNvPr>
          <p:cNvCxnSpPr>
            <a:cxnSpLocks/>
            <a:stCxn id="23" idx="2"/>
            <a:endCxn id="14" idx="3"/>
          </p:cNvCxnSpPr>
          <p:nvPr/>
        </p:nvCxnSpPr>
        <p:spPr>
          <a:xfrm rot="16200000" flipH="1">
            <a:off x="4988159" y="2700152"/>
            <a:ext cx="3753339" cy="807646"/>
          </a:xfrm>
          <a:prstGeom prst="bentConnector4">
            <a:avLst>
              <a:gd name="adj1" fmla="val 44855"/>
              <a:gd name="adj2" fmla="val 128304"/>
            </a:avLst>
          </a:prstGeom>
          <a:ln w="19050">
            <a:solidFill>
              <a:srgbClr val="FF0000">
                <a:alpha val="50196"/>
              </a:srgbClr>
            </a:solidFill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AB5DA2AE-923F-D048-9EDE-1EA1DE91AC20}"/>
              </a:ext>
            </a:extLst>
          </p:cNvPr>
          <p:cNvSpPr/>
          <p:nvPr/>
        </p:nvSpPr>
        <p:spPr>
          <a:xfrm>
            <a:off x="3261563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5F1F0A9-1873-BE4E-92BA-6A9F3212730F}"/>
              </a:ext>
            </a:extLst>
          </p:cNvPr>
          <p:cNvSpPr/>
          <p:nvPr/>
        </p:nvSpPr>
        <p:spPr>
          <a:xfrm>
            <a:off x="3692484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cxnSp>
        <p:nvCxnSpPr>
          <p:cNvPr id="35" name="肘形接點 34">
            <a:extLst>
              <a:ext uri="{FF2B5EF4-FFF2-40B4-BE49-F238E27FC236}">
                <a16:creationId xmlns:a16="http://schemas.microsoft.com/office/drawing/2014/main" id="{98B1F0C0-9065-D84E-96C3-8E84D3089853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22854" y="3006848"/>
            <a:ext cx="2577814" cy="1369779"/>
          </a:xfrm>
          <a:prstGeom prst="bentConnector2">
            <a:avLst/>
          </a:prstGeom>
          <a:ln w="19050">
            <a:solidFill>
              <a:srgbClr val="008F00">
                <a:alpha val="50196"/>
              </a:srgbClr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接點 35">
            <a:extLst>
              <a:ext uri="{FF2B5EF4-FFF2-40B4-BE49-F238E27FC236}">
                <a16:creationId xmlns:a16="http://schemas.microsoft.com/office/drawing/2014/main" id="{2964B817-374F-AB48-A38F-EE02C92BE692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74315" y="1986309"/>
            <a:ext cx="2577814" cy="3410858"/>
          </a:xfrm>
          <a:prstGeom prst="bentConnector4">
            <a:avLst>
              <a:gd name="adj1" fmla="val 31455"/>
              <a:gd name="adj2" fmla="val 106702"/>
            </a:avLst>
          </a:prstGeom>
          <a:ln w="19050">
            <a:solidFill>
              <a:srgbClr val="008F00">
                <a:alpha val="50196"/>
              </a:srgbClr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581261DE-4BCC-DA4E-A534-6FBBC7A51788}"/>
              </a:ext>
            </a:extLst>
          </p:cNvPr>
          <p:cNvSpPr/>
          <p:nvPr/>
        </p:nvSpPr>
        <p:spPr>
          <a:xfrm>
            <a:off x="10703876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55FD015-ED36-5649-874B-321DBEB9810F}"/>
              </a:ext>
            </a:extLst>
          </p:cNvPr>
          <p:cNvSpPr/>
          <p:nvPr/>
        </p:nvSpPr>
        <p:spPr>
          <a:xfrm>
            <a:off x="11134797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cxnSp>
        <p:nvCxnSpPr>
          <p:cNvPr id="39" name="肘形接點 38">
            <a:extLst>
              <a:ext uri="{FF2B5EF4-FFF2-40B4-BE49-F238E27FC236}">
                <a16:creationId xmlns:a16="http://schemas.microsoft.com/office/drawing/2014/main" id="{501DDB79-8C11-A544-8F84-41C11FD974D8}"/>
              </a:ext>
            </a:extLst>
          </p:cNvPr>
          <p:cNvCxnSpPr>
            <a:cxnSpLocks/>
            <a:stCxn id="37" idx="1"/>
            <a:endCxn id="14" idx="1"/>
          </p:cNvCxnSpPr>
          <p:nvPr/>
        </p:nvCxnSpPr>
        <p:spPr>
          <a:xfrm rot="10800000" flipV="1">
            <a:off x="4796652" y="2848009"/>
            <a:ext cx="5907225" cy="2132635"/>
          </a:xfrm>
          <a:prstGeom prst="bentConnector3">
            <a:avLst>
              <a:gd name="adj1" fmla="val 103870"/>
            </a:avLst>
          </a:prstGeom>
          <a:ln w="19050">
            <a:solidFill>
              <a:schemeClr val="tx1">
                <a:lumMod val="95000"/>
                <a:lumOff val="5000"/>
                <a:alpha val="50196"/>
              </a:schemeClr>
            </a:solidFill>
            <a:tailEnd type="triangle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接點 39">
            <a:extLst>
              <a:ext uri="{FF2B5EF4-FFF2-40B4-BE49-F238E27FC236}">
                <a16:creationId xmlns:a16="http://schemas.microsoft.com/office/drawing/2014/main" id="{0D3619FE-6CB3-D04C-B3B2-0BD1CC098E00}"/>
              </a:ext>
            </a:extLst>
          </p:cNvPr>
          <p:cNvCxnSpPr>
            <a:cxnSpLocks/>
            <a:stCxn id="38" idx="2"/>
            <a:endCxn id="14" idx="3"/>
          </p:cNvCxnSpPr>
          <p:nvPr/>
        </p:nvCxnSpPr>
        <p:spPr>
          <a:xfrm rot="5400000">
            <a:off x="8287910" y="1968449"/>
            <a:ext cx="1992938" cy="4031455"/>
          </a:xfrm>
          <a:prstGeom prst="bentConnector2">
            <a:avLst/>
          </a:prstGeom>
          <a:ln w="19050">
            <a:solidFill>
              <a:schemeClr val="tx1">
                <a:lumMod val="95000"/>
                <a:lumOff val="5000"/>
                <a:alpha val="50196"/>
              </a:schemeClr>
            </a:solidFill>
            <a:tailEnd type="triangle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>
            <a:extLst>
              <a:ext uri="{FF2B5EF4-FFF2-40B4-BE49-F238E27FC236}">
                <a16:creationId xmlns:a16="http://schemas.microsoft.com/office/drawing/2014/main" id="{209D4F33-199E-EC43-B7D1-3B856078823C}"/>
              </a:ext>
            </a:extLst>
          </p:cNvPr>
          <p:cNvSpPr/>
          <p:nvPr/>
        </p:nvSpPr>
        <p:spPr>
          <a:xfrm>
            <a:off x="4561384" y="2642732"/>
            <a:ext cx="179057" cy="179057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15591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89C10-D635-A94E-9B94-24BFAA31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3" y="337179"/>
            <a:ext cx="11975796" cy="1325563"/>
          </a:xfrm>
          <a:gradFill>
            <a:gsLst>
              <a:gs pos="61000">
                <a:srgbClr val="BB9479"/>
              </a:gs>
              <a:gs pos="0">
                <a:schemeClr val="accent2">
                  <a:lumMod val="50000"/>
                </a:schemeClr>
              </a:gs>
              <a:gs pos="100000">
                <a:srgbClr val="FFFFFF"/>
              </a:gs>
            </a:gsLst>
            <a:lin ang="0" scaled="0"/>
          </a:gradFill>
        </p:spPr>
        <p:txBody>
          <a:bodyPr/>
          <a:lstStyle/>
          <a:p>
            <a:r>
              <a:rPr kumimoji="1" lang="zh-TW" altLang="en-US" b="1" dirty="0">
                <a:solidFill>
                  <a:schemeClr val="bg1"/>
                </a:solidFill>
              </a:rPr>
              <a:t>程式碼概念圖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CB3B27-65EE-A84C-8521-A4AEB610ED70}"/>
              </a:ext>
            </a:extLst>
          </p:cNvPr>
          <p:cNvSpPr/>
          <p:nvPr/>
        </p:nvSpPr>
        <p:spPr>
          <a:xfrm>
            <a:off x="4011087" y="889410"/>
            <a:ext cx="3487993" cy="3152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pipe(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pid1 = fork()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(pid1 &gt; 0)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pid2=fork();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(pid2&gt;0)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AB5F57-D82A-F840-A441-763DB58C1721}"/>
              </a:ext>
            </a:extLst>
          </p:cNvPr>
          <p:cNvSpPr/>
          <p:nvPr/>
        </p:nvSpPr>
        <p:spPr>
          <a:xfrm>
            <a:off x="4000312" y="459003"/>
            <a:ext cx="3498768" cy="43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main</a:t>
            </a:r>
            <a:endParaRPr kumimoji="1" lang="zh-TW" altLang="en-US" dirty="0"/>
          </a:p>
        </p:txBody>
      </p:sp>
      <p:pic>
        <p:nvPicPr>
          <p:cNvPr id="14" name="Picture 2" descr="「pipe png」的圖片搜尋結果">
            <a:extLst>
              <a:ext uri="{FF2B5EF4-FFF2-40B4-BE49-F238E27FC236}">
                <a16:creationId xmlns:a16="http://schemas.microsoft.com/office/drawing/2014/main" id="{9520F61C-2AB0-7146-8DD9-4B337ABEF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651" y="4594395"/>
            <a:ext cx="2472000" cy="7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向上箭號圖說文字 2">
            <a:extLst>
              <a:ext uri="{FF2B5EF4-FFF2-40B4-BE49-F238E27FC236}">
                <a16:creationId xmlns:a16="http://schemas.microsoft.com/office/drawing/2014/main" id="{3EE7C121-FF19-834B-A752-CFC550BD47AD}"/>
              </a:ext>
            </a:extLst>
          </p:cNvPr>
          <p:cNvSpPr/>
          <p:nvPr/>
        </p:nvSpPr>
        <p:spPr>
          <a:xfrm>
            <a:off x="4685068" y="5223070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[0]</a:t>
            </a:r>
            <a:endParaRPr kumimoji="1" lang="zh-TW" altLang="en-US" sz="1400" dirty="0"/>
          </a:p>
        </p:txBody>
      </p:sp>
      <p:sp>
        <p:nvSpPr>
          <p:cNvPr id="16" name="向上箭號圖說文字 15">
            <a:extLst>
              <a:ext uri="{FF2B5EF4-FFF2-40B4-BE49-F238E27FC236}">
                <a16:creationId xmlns:a16="http://schemas.microsoft.com/office/drawing/2014/main" id="{0C2E90CE-17AE-3049-9890-EE36A014040C}"/>
              </a:ext>
            </a:extLst>
          </p:cNvPr>
          <p:cNvSpPr/>
          <p:nvPr/>
        </p:nvSpPr>
        <p:spPr>
          <a:xfrm>
            <a:off x="6449662" y="5215449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[1]</a:t>
            </a:r>
            <a:endParaRPr kumimoji="1" lang="zh-TW" altLang="en-US" sz="1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323297B-A48F-244E-BE90-50AF20C0E339}"/>
              </a:ext>
            </a:extLst>
          </p:cNvPr>
          <p:cNvSpPr/>
          <p:nvPr/>
        </p:nvSpPr>
        <p:spPr>
          <a:xfrm>
            <a:off x="5864775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051648C-F1A9-E440-A3DB-6E2502EE4719}"/>
              </a:ext>
            </a:extLst>
          </p:cNvPr>
          <p:cNvSpPr/>
          <p:nvPr/>
        </p:nvSpPr>
        <p:spPr>
          <a:xfrm>
            <a:off x="6295696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6CBD967-C317-A74C-89EA-9F376143DC48}"/>
              </a:ext>
            </a:extLst>
          </p:cNvPr>
          <p:cNvSpPr/>
          <p:nvPr/>
        </p:nvSpPr>
        <p:spPr>
          <a:xfrm>
            <a:off x="44755" y="2253195"/>
            <a:ext cx="4572001" cy="29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close(1);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已經將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的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[1]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接上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//『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一定要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』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關閉未使用的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否則水龍頭會關不緊（收不到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EOF 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）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 “ls”, “ls”,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AC9037F-5A90-3247-B69C-163343FCF392}"/>
              </a:ext>
            </a:extLst>
          </p:cNvPr>
          <p:cNvSpPr/>
          <p:nvPr/>
        </p:nvSpPr>
        <p:spPr>
          <a:xfrm>
            <a:off x="44753" y="1830408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1</a:t>
            </a:r>
            <a:endParaRPr kumimoji="1" lang="zh-TW" altLang="en-US" dirty="0"/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70B50C39-32D4-754C-AC65-CA5C7B56C023}"/>
              </a:ext>
            </a:extLst>
          </p:cNvPr>
          <p:cNvSpPr/>
          <p:nvPr/>
        </p:nvSpPr>
        <p:spPr>
          <a:xfrm>
            <a:off x="4238732" y="3871698"/>
            <a:ext cx="930475" cy="552231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sp>
        <p:nvSpPr>
          <p:cNvPr id="21" name="向左箭號 20">
            <a:extLst>
              <a:ext uri="{FF2B5EF4-FFF2-40B4-BE49-F238E27FC236}">
                <a16:creationId xmlns:a16="http://schemas.microsoft.com/office/drawing/2014/main" id="{764978CE-FD60-C343-AA37-51AC576EAE93}"/>
              </a:ext>
            </a:extLst>
          </p:cNvPr>
          <p:cNvSpPr/>
          <p:nvPr/>
        </p:nvSpPr>
        <p:spPr>
          <a:xfrm>
            <a:off x="4238731" y="3327075"/>
            <a:ext cx="930475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D0F10D7-C2EB-804C-8D44-DBC8CA3FCAFC}"/>
              </a:ext>
            </a:extLst>
          </p:cNvPr>
          <p:cNvSpPr/>
          <p:nvPr/>
        </p:nvSpPr>
        <p:spPr>
          <a:xfrm>
            <a:off x="7448549" y="2677181"/>
            <a:ext cx="4572001" cy="2538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if(pid2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stdin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關上沒用的水龍頭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88F7610-6CC9-764A-A8EF-79EA02125435}"/>
              </a:ext>
            </a:extLst>
          </p:cNvPr>
          <p:cNvSpPr/>
          <p:nvPr/>
        </p:nvSpPr>
        <p:spPr>
          <a:xfrm>
            <a:off x="7448548" y="2254394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2</a:t>
            </a:r>
            <a:endParaRPr kumimoji="1" lang="zh-TW" altLang="en-US" dirty="0"/>
          </a:p>
        </p:txBody>
      </p:sp>
      <p:sp>
        <p:nvSpPr>
          <p:cNvPr id="29" name="向右箭號 28">
            <a:extLst>
              <a:ext uri="{FF2B5EF4-FFF2-40B4-BE49-F238E27FC236}">
                <a16:creationId xmlns:a16="http://schemas.microsoft.com/office/drawing/2014/main" id="{E4AC2C84-FA1C-974E-86E5-B72AE3B9072F}"/>
              </a:ext>
            </a:extLst>
          </p:cNvPr>
          <p:cNvSpPr/>
          <p:nvPr/>
        </p:nvSpPr>
        <p:spPr>
          <a:xfrm>
            <a:off x="6990525" y="3298235"/>
            <a:ext cx="905284" cy="528809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sp>
        <p:nvSpPr>
          <p:cNvPr id="30" name="向左箭號 29">
            <a:extLst>
              <a:ext uri="{FF2B5EF4-FFF2-40B4-BE49-F238E27FC236}">
                <a16:creationId xmlns:a16="http://schemas.microsoft.com/office/drawing/2014/main" id="{5364B80C-A081-A341-B2F1-2D9BF0295D65}"/>
              </a:ext>
            </a:extLst>
          </p:cNvPr>
          <p:cNvSpPr/>
          <p:nvPr/>
        </p:nvSpPr>
        <p:spPr>
          <a:xfrm>
            <a:off x="6990525" y="3883410"/>
            <a:ext cx="905284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B5DA2AE-923F-D048-9EDE-1EA1DE91AC20}"/>
              </a:ext>
            </a:extLst>
          </p:cNvPr>
          <p:cNvSpPr/>
          <p:nvPr/>
        </p:nvSpPr>
        <p:spPr>
          <a:xfrm>
            <a:off x="3261563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5F1F0A9-1873-BE4E-92BA-6A9F3212730F}"/>
              </a:ext>
            </a:extLst>
          </p:cNvPr>
          <p:cNvSpPr/>
          <p:nvPr/>
        </p:nvSpPr>
        <p:spPr>
          <a:xfrm>
            <a:off x="3692484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cxnSp>
        <p:nvCxnSpPr>
          <p:cNvPr id="35" name="肘形接點 34">
            <a:extLst>
              <a:ext uri="{FF2B5EF4-FFF2-40B4-BE49-F238E27FC236}">
                <a16:creationId xmlns:a16="http://schemas.microsoft.com/office/drawing/2014/main" id="{98B1F0C0-9065-D84E-96C3-8E84D3089853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22854" y="3006848"/>
            <a:ext cx="2577814" cy="1369779"/>
          </a:xfrm>
          <a:prstGeom prst="bentConnector2">
            <a:avLst/>
          </a:prstGeom>
          <a:ln w="19050">
            <a:solidFill>
              <a:srgbClr val="008F00">
                <a:alpha val="50196"/>
              </a:srgbClr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接點 35">
            <a:extLst>
              <a:ext uri="{FF2B5EF4-FFF2-40B4-BE49-F238E27FC236}">
                <a16:creationId xmlns:a16="http://schemas.microsoft.com/office/drawing/2014/main" id="{2964B817-374F-AB48-A38F-EE02C92BE692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74315" y="1986309"/>
            <a:ext cx="2577814" cy="3410858"/>
          </a:xfrm>
          <a:prstGeom prst="bentConnector4">
            <a:avLst>
              <a:gd name="adj1" fmla="val 31455"/>
              <a:gd name="adj2" fmla="val 106702"/>
            </a:avLst>
          </a:prstGeom>
          <a:ln w="19050">
            <a:solidFill>
              <a:srgbClr val="008F00">
                <a:alpha val="50196"/>
              </a:srgbClr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581261DE-4BCC-DA4E-A534-6FBBC7A51788}"/>
              </a:ext>
            </a:extLst>
          </p:cNvPr>
          <p:cNvSpPr/>
          <p:nvPr/>
        </p:nvSpPr>
        <p:spPr>
          <a:xfrm>
            <a:off x="10703876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55FD015-ED36-5649-874B-321DBEB9810F}"/>
              </a:ext>
            </a:extLst>
          </p:cNvPr>
          <p:cNvSpPr/>
          <p:nvPr/>
        </p:nvSpPr>
        <p:spPr>
          <a:xfrm>
            <a:off x="11134797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cxnSp>
        <p:nvCxnSpPr>
          <p:cNvPr id="39" name="肘形接點 38">
            <a:extLst>
              <a:ext uri="{FF2B5EF4-FFF2-40B4-BE49-F238E27FC236}">
                <a16:creationId xmlns:a16="http://schemas.microsoft.com/office/drawing/2014/main" id="{501DDB79-8C11-A544-8F84-41C11FD974D8}"/>
              </a:ext>
            </a:extLst>
          </p:cNvPr>
          <p:cNvCxnSpPr>
            <a:cxnSpLocks/>
            <a:stCxn id="37" idx="1"/>
            <a:endCxn id="14" idx="1"/>
          </p:cNvCxnSpPr>
          <p:nvPr/>
        </p:nvCxnSpPr>
        <p:spPr>
          <a:xfrm rot="10800000" flipV="1">
            <a:off x="4796652" y="2848009"/>
            <a:ext cx="5907225" cy="2132635"/>
          </a:xfrm>
          <a:prstGeom prst="bentConnector3">
            <a:avLst>
              <a:gd name="adj1" fmla="val 103870"/>
            </a:avLst>
          </a:prstGeom>
          <a:ln w="19050">
            <a:solidFill>
              <a:schemeClr val="tx1">
                <a:lumMod val="95000"/>
                <a:lumOff val="5000"/>
                <a:alpha val="50196"/>
              </a:schemeClr>
            </a:solidFill>
            <a:tailEnd type="triangle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接點 39">
            <a:extLst>
              <a:ext uri="{FF2B5EF4-FFF2-40B4-BE49-F238E27FC236}">
                <a16:creationId xmlns:a16="http://schemas.microsoft.com/office/drawing/2014/main" id="{0D3619FE-6CB3-D04C-B3B2-0BD1CC098E00}"/>
              </a:ext>
            </a:extLst>
          </p:cNvPr>
          <p:cNvCxnSpPr>
            <a:cxnSpLocks/>
            <a:stCxn id="38" idx="2"/>
            <a:endCxn id="14" idx="3"/>
          </p:cNvCxnSpPr>
          <p:nvPr/>
        </p:nvCxnSpPr>
        <p:spPr>
          <a:xfrm rot="5400000">
            <a:off x="8287910" y="1968449"/>
            <a:ext cx="1992938" cy="4031455"/>
          </a:xfrm>
          <a:prstGeom prst="bentConnector2">
            <a:avLst/>
          </a:prstGeom>
          <a:ln w="19050">
            <a:solidFill>
              <a:schemeClr val="tx1">
                <a:lumMod val="95000"/>
                <a:lumOff val="5000"/>
                <a:alpha val="50196"/>
              </a:schemeClr>
            </a:solidFill>
            <a:tailEnd type="triangle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>
            <a:extLst>
              <a:ext uri="{FF2B5EF4-FFF2-40B4-BE49-F238E27FC236}">
                <a16:creationId xmlns:a16="http://schemas.microsoft.com/office/drawing/2014/main" id="{209D4F33-199E-EC43-B7D1-3B856078823C}"/>
              </a:ext>
            </a:extLst>
          </p:cNvPr>
          <p:cNvSpPr/>
          <p:nvPr/>
        </p:nvSpPr>
        <p:spPr>
          <a:xfrm>
            <a:off x="4561384" y="2887894"/>
            <a:ext cx="179057" cy="179057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12912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89C10-D635-A94E-9B94-24BFAA31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3" y="337179"/>
            <a:ext cx="11975796" cy="1325563"/>
          </a:xfrm>
          <a:gradFill>
            <a:gsLst>
              <a:gs pos="61000">
                <a:srgbClr val="BB9479"/>
              </a:gs>
              <a:gs pos="0">
                <a:schemeClr val="accent2">
                  <a:lumMod val="50000"/>
                </a:schemeClr>
              </a:gs>
              <a:gs pos="100000">
                <a:srgbClr val="FFFFFF"/>
              </a:gs>
            </a:gsLst>
            <a:lin ang="0" scaled="0"/>
          </a:gradFill>
        </p:spPr>
        <p:txBody>
          <a:bodyPr/>
          <a:lstStyle/>
          <a:p>
            <a:r>
              <a:rPr kumimoji="1" lang="zh-TW" altLang="en-US" b="1" dirty="0">
                <a:solidFill>
                  <a:schemeClr val="bg1"/>
                </a:solidFill>
              </a:rPr>
              <a:t>程式碼概念圖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CB3B27-65EE-A84C-8521-A4AEB610ED70}"/>
              </a:ext>
            </a:extLst>
          </p:cNvPr>
          <p:cNvSpPr/>
          <p:nvPr/>
        </p:nvSpPr>
        <p:spPr>
          <a:xfrm>
            <a:off x="4011087" y="889410"/>
            <a:ext cx="3487993" cy="3152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pipe(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pid1 = fork()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(pid1 &gt; 0)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pid2=fork();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(pid2&gt;0)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0AC4F2F-11CB-EC42-988E-F43DC4319CA2}"/>
              </a:ext>
            </a:extLst>
          </p:cNvPr>
          <p:cNvSpPr/>
          <p:nvPr/>
        </p:nvSpPr>
        <p:spPr>
          <a:xfrm>
            <a:off x="44755" y="2253195"/>
            <a:ext cx="4572001" cy="29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close(1);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已經將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的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[1]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接上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//『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一定要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』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關閉未使用的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否則水龍頭會關不緊（收不到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EOF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）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 “ls”, “ls”,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AB5F57-D82A-F840-A441-763DB58C1721}"/>
              </a:ext>
            </a:extLst>
          </p:cNvPr>
          <p:cNvSpPr/>
          <p:nvPr/>
        </p:nvSpPr>
        <p:spPr>
          <a:xfrm>
            <a:off x="4000312" y="459003"/>
            <a:ext cx="3498768" cy="43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main</a:t>
            </a:r>
            <a:endParaRPr kumimoji="1" lang="zh-TW" altLang="en-US" dirty="0"/>
          </a:p>
        </p:txBody>
      </p:sp>
      <p:pic>
        <p:nvPicPr>
          <p:cNvPr id="14" name="Picture 2" descr="「pipe png」的圖片搜尋結果">
            <a:extLst>
              <a:ext uri="{FF2B5EF4-FFF2-40B4-BE49-F238E27FC236}">
                <a16:creationId xmlns:a16="http://schemas.microsoft.com/office/drawing/2014/main" id="{9520F61C-2AB0-7146-8DD9-4B337ABEF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651" y="4594395"/>
            <a:ext cx="2472000" cy="7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向上箭號圖說文字 2">
            <a:extLst>
              <a:ext uri="{FF2B5EF4-FFF2-40B4-BE49-F238E27FC236}">
                <a16:creationId xmlns:a16="http://schemas.microsoft.com/office/drawing/2014/main" id="{3EE7C121-FF19-834B-A752-CFC550BD47AD}"/>
              </a:ext>
            </a:extLst>
          </p:cNvPr>
          <p:cNvSpPr/>
          <p:nvPr/>
        </p:nvSpPr>
        <p:spPr>
          <a:xfrm>
            <a:off x="4685068" y="5223070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[0]</a:t>
            </a:r>
            <a:endParaRPr kumimoji="1" lang="zh-TW" altLang="en-US" sz="1400" dirty="0"/>
          </a:p>
        </p:txBody>
      </p:sp>
      <p:sp>
        <p:nvSpPr>
          <p:cNvPr id="16" name="向上箭號圖說文字 15">
            <a:extLst>
              <a:ext uri="{FF2B5EF4-FFF2-40B4-BE49-F238E27FC236}">
                <a16:creationId xmlns:a16="http://schemas.microsoft.com/office/drawing/2014/main" id="{0C2E90CE-17AE-3049-9890-EE36A014040C}"/>
              </a:ext>
            </a:extLst>
          </p:cNvPr>
          <p:cNvSpPr/>
          <p:nvPr/>
        </p:nvSpPr>
        <p:spPr>
          <a:xfrm>
            <a:off x="6449662" y="5215449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[1]</a:t>
            </a:r>
            <a:endParaRPr kumimoji="1" lang="zh-TW" altLang="en-US" sz="1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323297B-A48F-244E-BE90-50AF20C0E339}"/>
              </a:ext>
            </a:extLst>
          </p:cNvPr>
          <p:cNvSpPr/>
          <p:nvPr/>
        </p:nvSpPr>
        <p:spPr>
          <a:xfrm>
            <a:off x="5864775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051648C-F1A9-E440-A3DB-6E2502EE4719}"/>
              </a:ext>
            </a:extLst>
          </p:cNvPr>
          <p:cNvSpPr/>
          <p:nvPr/>
        </p:nvSpPr>
        <p:spPr>
          <a:xfrm>
            <a:off x="6295696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AC9037F-5A90-3247-B69C-163343FCF392}"/>
              </a:ext>
            </a:extLst>
          </p:cNvPr>
          <p:cNvSpPr/>
          <p:nvPr/>
        </p:nvSpPr>
        <p:spPr>
          <a:xfrm>
            <a:off x="44753" y="1830408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1</a:t>
            </a:r>
            <a:endParaRPr kumimoji="1" lang="zh-TW" altLang="en-US" dirty="0"/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70B50C39-32D4-754C-AC65-CA5C7B56C023}"/>
              </a:ext>
            </a:extLst>
          </p:cNvPr>
          <p:cNvSpPr/>
          <p:nvPr/>
        </p:nvSpPr>
        <p:spPr>
          <a:xfrm>
            <a:off x="4238732" y="3871698"/>
            <a:ext cx="930475" cy="552231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sp>
        <p:nvSpPr>
          <p:cNvPr id="21" name="向左箭號 20">
            <a:extLst>
              <a:ext uri="{FF2B5EF4-FFF2-40B4-BE49-F238E27FC236}">
                <a16:creationId xmlns:a16="http://schemas.microsoft.com/office/drawing/2014/main" id="{764978CE-FD60-C343-AA37-51AC576EAE93}"/>
              </a:ext>
            </a:extLst>
          </p:cNvPr>
          <p:cNvSpPr/>
          <p:nvPr/>
        </p:nvSpPr>
        <p:spPr>
          <a:xfrm>
            <a:off x="4238731" y="3327075"/>
            <a:ext cx="930475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D0F10D7-C2EB-804C-8D44-DBC8CA3FCAFC}"/>
              </a:ext>
            </a:extLst>
          </p:cNvPr>
          <p:cNvSpPr/>
          <p:nvPr/>
        </p:nvSpPr>
        <p:spPr>
          <a:xfrm>
            <a:off x="7448549" y="2677181"/>
            <a:ext cx="4572001" cy="2538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if(pid2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stdin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關上沒用的水龍頭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88F7610-6CC9-764A-A8EF-79EA02125435}"/>
              </a:ext>
            </a:extLst>
          </p:cNvPr>
          <p:cNvSpPr/>
          <p:nvPr/>
        </p:nvSpPr>
        <p:spPr>
          <a:xfrm>
            <a:off x="7448548" y="2254394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2</a:t>
            </a:r>
            <a:endParaRPr kumimoji="1" lang="zh-TW" altLang="en-US" dirty="0"/>
          </a:p>
        </p:txBody>
      </p:sp>
      <p:sp>
        <p:nvSpPr>
          <p:cNvPr id="29" name="向右箭號 28">
            <a:extLst>
              <a:ext uri="{FF2B5EF4-FFF2-40B4-BE49-F238E27FC236}">
                <a16:creationId xmlns:a16="http://schemas.microsoft.com/office/drawing/2014/main" id="{E4AC2C84-FA1C-974E-86E5-B72AE3B9072F}"/>
              </a:ext>
            </a:extLst>
          </p:cNvPr>
          <p:cNvSpPr/>
          <p:nvPr/>
        </p:nvSpPr>
        <p:spPr>
          <a:xfrm>
            <a:off x="6990525" y="3298235"/>
            <a:ext cx="905284" cy="528809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sp>
        <p:nvSpPr>
          <p:cNvPr id="30" name="向左箭號 29">
            <a:extLst>
              <a:ext uri="{FF2B5EF4-FFF2-40B4-BE49-F238E27FC236}">
                <a16:creationId xmlns:a16="http://schemas.microsoft.com/office/drawing/2014/main" id="{5364B80C-A081-A341-B2F1-2D9BF0295D65}"/>
              </a:ext>
            </a:extLst>
          </p:cNvPr>
          <p:cNvSpPr/>
          <p:nvPr/>
        </p:nvSpPr>
        <p:spPr>
          <a:xfrm>
            <a:off x="6990525" y="3883410"/>
            <a:ext cx="905284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B5DA2AE-923F-D048-9EDE-1EA1DE91AC20}"/>
              </a:ext>
            </a:extLst>
          </p:cNvPr>
          <p:cNvSpPr/>
          <p:nvPr/>
        </p:nvSpPr>
        <p:spPr>
          <a:xfrm>
            <a:off x="3261563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5F1F0A9-1873-BE4E-92BA-6A9F3212730F}"/>
              </a:ext>
            </a:extLst>
          </p:cNvPr>
          <p:cNvSpPr/>
          <p:nvPr/>
        </p:nvSpPr>
        <p:spPr>
          <a:xfrm>
            <a:off x="3692484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cxnSp>
        <p:nvCxnSpPr>
          <p:cNvPr id="35" name="肘形接點 34">
            <a:extLst>
              <a:ext uri="{FF2B5EF4-FFF2-40B4-BE49-F238E27FC236}">
                <a16:creationId xmlns:a16="http://schemas.microsoft.com/office/drawing/2014/main" id="{98B1F0C0-9065-D84E-96C3-8E84D3089853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22854" y="3006848"/>
            <a:ext cx="2577814" cy="1369779"/>
          </a:xfrm>
          <a:prstGeom prst="bentConnector2">
            <a:avLst/>
          </a:prstGeom>
          <a:ln w="19050">
            <a:solidFill>
              <a:srgbClr val="008F00">
                <a:alpha val="50196"/>
              </a:srgbClr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接點 35">
            <a:extLst>
              <a:ext uri="{FF2B5EF4-FFF2-40B4-BE49-F238E27FC236}">
                <a16:creationId xmlns:a16="http://schemas.microsoft.com/office/drawing/2014/main" id="{2964B817-374F-AB48-A38F-EE02C92BE692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74315" y="1986309"/>
            <a:ext cx="2577814" cy="3410858"/>
          </a:xfrm>
          <a:prstGeom prst="bentConnector4">
            <a:avLst>
              <a:gd name="adj1" fmla="val 31455"/>
              <a:gd name="adj2" fmla="val 106702"/>
            </a:avLst>
          </a:prstGeom>
          <a:ln w="19050">
            <a:solidFill>
              <a:srgbClr val="008F00">
                <a:alpha val="50196"/>
              </a:srgbClr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581261DE-4BCC-DA4E-A534-6FBBC7A51788}"/>
              </a:ext>
            </a:extLst>
          </p:cNvPr>
          <p:cNvSpPr/>
          <p:nvPr/>
        </p:nvSpPr>
        <p:spPr>
          <a:xfrm>
            <a:off x="10703876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55FD015-ED36-5649-874B-321DBEB9810F}"/>
              </a:ext>
            </a:extLst>
          </p:cNvPr>
          <p:cNvSpPr/>
          <p:nvPr/>
        </p:nvSpPr>
        <p:spPr>
          <a:xfrm>
            <a:off x="11134797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cxnSp>
        <p:nvCxnSpPr>
          <p:cNvPr id="39" name="肘形接點 38">
            <a:extLst>
              <a:ext uri="{FF2B5EF4-FFF2-40B4-BE49-F238E27FC236}">
                <a16:creationId xmlns:a16="http://schemas.microsoft.com/office/drawing/2014/main" id="{501DDB79-8C11-A544-8F84-41C11FD974D8}"/>
              </a:ext>
            </a:extLst>
          </p:cNvPr>
          <p:cNvCxnSpPr>
            <a:cxnSpLocks/>
            <a:stCxn id="37" idx="1"/>
            <a:endCxn id="14" idx="1"/>
          </p:cNvCxnSpPr>
          <p:nvPr/>
        </p:nvCxnSpPr>
        <p:spPr>
          <a:xfrm rot="10800000" flipV="1">
            <a:off x="4796652" y="2848009"/>
            <a:ext cx="5907225" cy="2132635"/>
          </a:xfrm>
          <a:prstGeom prst="bentConnector3">
            <a:avLst>
              <a:gd name="adj1" fmla="val 103870"/>
            </a:avLst>
          </a:prstGeom>
          <a:ln w="19050">
            <a:solidFill>
              <a:schemeClr val="tx1">
                <a:lumMod val="95000"/>
                <a:lumOff val="5000"/>
                <a:alpha val="50196"/>
              </a:schemeClr>
            </a:solidFill>
            <a:tailEnd type="triangle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接點 39">
            <a:extLst>
              <a:ext uri="{FF2B5EF4-FFF2-40B4-BE49-F238E27FC236}">
                <a16:creationId xmlns:a16="http://schemas.microsoft.com/office/drawing/2014/main" id="{0D3619FE-6CB3-D04C-B3B2-0BD1CC098E00}"/>
              </a:ext>
            </a:extLst>
          </p:cNvPr>
          <p:cNvCxnSpPr>
            <a:cxnSpLocks/>
            <a:stCxn id="38" idx="2"/>
            <a:endCxn id="14" idx="3"/>
          </p:cNvCxnSpPr>
          <p:nvPr/>
        </p:nvCxnSpPr>
        <p:spPr>
          <a:xfrm rot="5400000">
            <a:off x="8287910" y="1968449"/>
            <a:ext cx="1992938" cy="4031455"/>
          </a:xfrm>
          <a:prstGeom prst="bentConnector2">
            <a:avLst/>
          </a:prstGeom>
          <a:ln w="19050">
            <a:solidFill>
              <a:schemeClr val="tx1">
                <a:lumMod val="95000"/>
                <a:lumOff val="5000"/>
                <a:alpha val="50196"/>
              </a:schemeClr>
            </a:solidFill>
            <a:tailEnd type="triangle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>
            <a:extLst>
              <a:ext uri="{FF2B5EF4-FFF2-40B4-BE49-F238E27FC236}">
                <a16:creationId xmlns:a16="http://schemas.microsoft.com/office/drawing/2014/main" id="{209D4F33-199E-EC43-B7D1-3B856078823C}"/>
              </a:ext>
            </a:extLst>
          </p:cNvPr>
          <p:cNvSpPr/>
          <p:nvPr/>
        </p:nvSpPr>
        <p:spPr>
          <a:xfrm>
            <a:off x="5065928" y="3179508"/>
            <a:ext cx="179057" cy="179057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78816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89C10-D635-A94E-9B94-24BFAA31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3" y="337179"/>
            <a:ext cx="11975796" cy="1325563"/>
          </a:xfrm>
          <a:gradFill>
            <a:gsLst>
              <a:gs pos="61000">
                <a:srgbClr val="BB9479"/>
              </a:gs>
              <a:gs pos="0">
                <a:schemeClr val="accent2">
                  <a:lumMod val="50000"/>
                </a:schemeClr>
              </a:gs>
              <a:gs pos="100000">
                <a:srgbClr val="FFFFFF"/>
              </a:gs>
            </a:gsLst>
            <a:lin ang="0" scaled="0"/>
          </a:gradFill>
        </p:spPr>
        <p:txBody>
          <a:bodyPr/>
          <a:lstStyle/>
          <a:p>
            <a:r>
              <a:rPr kumimoji="1" lang="zh-TW" altLang="en-US" b="1" dirty="0">
                <a:solidFill>
                  <a:schemeClr val="bg1"/>
                </a:solidFill>
              </a:rPr>
              <a:t>程式碼概念圖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CB3B27-65EE-A84C-8521-A4AEB610ED70}"/>
              </a:ext>
            </a:extLst>
          </p:cNvPr>
          <p:cNvSpPr/>
          <p:nvPr/>
        </p:nvSpPr>
        <p:spPr>
          <a:xfrm>
            <a:off x="4011087" y="889410"/>
            <a:ext cx="3487993" cy="3152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pipe(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pid1 = fork()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(pid1 &gt; 0)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pid2=fork();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(pid2&gt;0)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AB5F57-D82A-F840-A441-763DB58C1721}"/>
              </a:ext>
            </a:extLst>
          </p:cNvPr>
          <p:cNvSpPr/>
          <p:nvPr/>
        </p:nvSpPr>
        <p:spPr>
          <a:xfrm>
            <a:off x="4000312" y="459003"/>
            <a:ext cx="3498768" cy="43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main</a:t>
            </a:r>
            <a:endParaRPr kumimoji="1" lang="zh-TW" altLang="en-US" dirty="0"/>
          </a:p>
        </p:txBody>
      </p:sp>
      <p:pic>
        <p:nvPicPr>
          <p:cNvPr id="14" name="Picture 2" descr="「pipe png」的圖片搜尋結果">
            <a:extLst>
              <a:ext uri="{FF2B5EF4-FFF2-40B4-BE49-F238E27FC236}">
                <a16:creationId xmlns:a16="http://schemas.microsoft.com/office/drawing/2014/main" id="{9520F61C-2AB0-7146-8DD9-4B337ABEF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651" y="4594395"/>
            <a:ext cx="2472000" cy="7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向上箭號圖說文字 2">
            <a:extLst>
              <a:ext uri="{FF2B5EF4-FFF2-40B4-BE49-F238E27FC236}">
                <a16:creationId xmlns:a16="http://schemas.microsoft.com/office/drawing/2014/main" id="{3EE7C121-FF19-834B-A752-CFC550BD47AD}"/>
              </a:ext>
            </a:extLst>
          </p:cNvPr>
          <p:cNvSpPr/>
          <p:nvPr/>
        </p:nvSpPr>
        <p:spPr>
          <a:xfrm>
            <a:off x="4685068" y="5223070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[0]</a:t>
            </a:r>
            <a:endParaRPr kumimoji="1" lang="zh-TW" altLang="en-US" sz="1400" dirty="0"/>
          </a:p>
        </p:txBody>
      </p:sp>
      <p:sp>
        <p:nvSpPr>
          <p:cNvPr id="16" name="向上箭號圖說文字 15">
            <a:extLst>
              <a:ext uri="{FF2B5EF4-FFF2-40B4-BE49-F238E27FC236}">
                <a16:creationId xmlns:a16="http://schemas.microsoft.com/office/drawing/2014/main" id="{0C2E90CE-17AE-3049-9890-EE36A014040C}"/>
              </a:ext>
            </a:extLst>
          </p:cNvPr>
          <p:cNvSpPr/>
          <p:nvPr/>
        </p:nvSpPr>
        <p:spPr>
          <a:xfrm>
            <a:off x="6449662" y="5215449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[1]</a:t>
            </a:r>
            <a:endParaRPr kumimoji="1" lang="zh-TW" altLang="en-US" sz="1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323297B-A48F-244E-BE90-50AF20C0E339}"/>
              </a:ext>
            </a:extLst>
          </p:cNvPr>
          <p:cNvSpPr/>
          <p:nvPr/>
        </p:nvSpPr>
        <p:spPr>
          <a:xfrm>
            <a:off x="5864775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051648C-F1A9-E440-A3DB-6E2502EE4719}"/>
              </a:ext>
            </a:extLst>
          </p:cNvPr>
          <p:cNvSpPr/>
          <p:nvPr/>
        </p:nvSpPr>
        <p:spPr>
          <a:xfrm>
            <a:off x="6295696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6CBD967-C317-A74C-89EA-9F376143DC48}"/>
              </a:ext>
            </a:extLst>
          </p:cNvPr>
          <p:cNvSpPr/>
          <p:nvPr/>
        </p:nvSpPr>
        <p:spPr>
          <a:xfrm>
            <a:off x="44755" y="2253195"/>
            <a:ext cx="4572001" cy="29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close(1);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已經將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的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[1]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接上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//『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一定要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』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關閉未使用的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否則水龍頭會關不緊（收不到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EOF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）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 “ls”, “ls”,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AC9037F-5A90-3247-B69C-163343FCF392}"/>
              </a:ext>
            </a:extLst>
          </p:cNvPr>
          <p:cNvSpPr/>
          <p:nvPr/>
        </p:nvSpPr>
        <p:spPr>
          <a:xfrm>
            <a:off x="44753" y="1830408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1</a:t>
            </a:r>
            <a:endParaRPr kumimoji="1" lang="zh-TW" altLang="en-US" dirty="0"/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70B50C39-32D4-754C-AC65-CA5C7B56C023}"/>
              </a:ext>
            </a:extLst>
          </p:cNvPr>
          <p:cNvSpPr/>
          <p:nvPr/>
        </p:nvSpPr>
        <p:spPr>
          <a:xfrm>
            <a:off x="4238732" y="3871698"/>
            <a:ext cx="930475" cy="55223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sp>
        <p:nvSpPr>
          <p:cNvPr id="21" name="向左箭號 20">
            <a:extLst>
              <a:ext uri="{FF2B5EF4-FFF2-40B4-BE49-F238E27FC236}">
                <a16:creationId xmlns:a16="http://schemas.microsoft.com/office/drawing/2014/main" id="{764978CE-FD60-C343-AA37-51AC576EAE93}"/>
              </a:ext>
            </a:extLst>
          </p:cNvPr>
          <p:cNvSpPr/>
          <p:nvPr/>
        </p:nvSpPr>
        <p:spPr>
          <a:xfrm>
            <a:off x="4238731" y="3327075"/>
            <a:ext cx="930475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D0F10D7-C2EB-804C-8D44-DBC8CA3FCAFC}"/>
              </a:ext>
            </a:extLst>
          </p:cNvPr>
          <p:cNvSpPr/>
          <p:nvPr/>
        </p:nvSpPr>
        <p:spPr>
          <a:xfrm>
            <a:off x="7448549" y="2677181"/>
            <a:ext cx="4572001" cy="2538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if(pid2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stdin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關上沒用的水龍頭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88F7610-6CC9-764A-A8EF-79EA02125435}"/>
              </a:ext>
            </a:extLst>
          </p:cNvPr>
          <p:cNvSpPr/>
          <p:nvPr/>
        </p:nvSpPr>
        <p:spPr>
          <a:xfrm>
            <a:off x="7448548" y="2254394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2</a:t>
            </a:r>
            <a:endParaRPr kumimoji="1" lang="zh-TW" altLang="en-US" dirty="0"/>
          </a:p>
        </p:txBody>
      </p:sp>
      <p:sp>
        <p:nvSpPr>
          <p:cNvPr id="29" name="向右箭號 28">
            <a:extLst>
              <a:ext uri="{FF2B5EF4-FFF2-40B4-BE49-F238E27FC236}">
                <a16:creationId xmlns:a16="http://schemas.microsoft.com/office/drawing/2014/main" id="{E4AC2C84-FA1C-974E-86E5-B72AE3B9072F}"/>
              </a:ext>
            </a:extLst>
          </p:cNvPr>
          <p:cNvSpPr/>
          <p:nvPr/>
        </p:nvSpPr>
        <p:spPr>
          <a:xfrm>
            <a:off x="6990525" y="3298235"/>
            <a:ext cx="905284" cy="528809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sp>
        <p:nvSpPr>
          <p:cNvPr id="30" name="向左箭號 29">
            <a:extLst>
              <a:ext uri="{FF2B5EF4-FFF2-40B4-BE49-F238E27FC236}">
                <a16:creationId xmlns:a16="http://schemas.microsoft.com/office/drawing/2014/main" id="{5364B80C-A081-A341-B2F1-2D9BF0295D65}"/>
              </a:ext>
            </a:extLst>
          </p:cNvPr>
          <p:cNvSpPr/>
          <p:nvPr/>
        </p:nvSpPr>
        <p:spPr>
          <a:xfrm>
            <a:off x="6990525" y="3883410"/>
            <a:ext cx="905284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B5DA2AE-923F-D048-9EDE-1EA1DE91AC20}"/>
              </a:ext>
            </a:extLst>
          </p:cNvPr>
          <p:cNvSpPr/>
          <p:nvPr/>
        </p:nvSpPr>
        <p:spPr>
          <a:xfrm>
            <a:off x="3261563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5F1F0A9-1873-BE4E-92BA-6A9F3212730F}"/>
              </a:ext>
            </a:extLst>
          </p:cNvPr>
          <p:cNvSpPr/>
          <p:nvPr/>
        </p:nvSpPr>
        <p:spPr>
          <a:xfrm>
            <a:off x="3692484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cxnSp>
        <p:nvCxnSpPr>
          <p:cNvPr id="35" name="肘形接點 34">
            <a:extLst>
              <a:ext uri="{FF2B5EF4-FFF2-40B4-BE49-F238E27FC236}">
                <a16:creationId xmlns:a16="http://schemas.microsoft.com/office/drawing/2014/main" id="{98B1F0C0-9065-D84E-96C3-8E84D3089853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22854" y="3006848"/>
            <a:ext cx="2577814" cy="1369779"/>
          </a:xfrm>
          <a:prstGeom prst="bentConnector2">
            <a:avLst/>
          </a:prstGeom>
          <a:ln w="19050">
            <a:solidFill>
              <a:srgbClr val="008F00">
                <a:alpha val="50196"/>
              </a:srgbClr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接點 35">
            <a:extLst>
              <a:ext uri="{FF2B5EF4-FFF2-40B4-BE49-F238E27FC236}">
                <a16:creationId xmlns:a16="http://schemas.microsoft.com/office/drawing/2014/main" id="{2964B817-374F-AB48-A38F-EE02C92BE692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74315" y="1986309"/>
            <a:ext cx="2577814" cy="3410858"/>
          </a:xfrm>
          <a:prstGeom prst="bentConnector4">
            <a:avLst>
              <a:gd name="adj1" fmla="val 31455"/>
              <a:gd name="adj2" fmla="val 106702"/>
            </a:avLst>
          </a:prstGeom>
          <a:ln w="19050">
            <a:solidFill>
              <a:srgbClr val="008F00">
                <a:alpha val="50196"/>
              </a:srgbClr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581261DE-4BCC-DA4E-A534-6FBBC7A51788}"/>
              </a:ext>
            </a:extLst>
          </p:cNvPr>
          <p:cNvSpPr/>
          <p:nvPr/>
        </p:nvSpPr>
        <p:spPr>
          <a:xfrm>
            <a:off x="10703876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55FD015-ED36-5649-874B-321DBEB9810F}"/>
              </a:ext>
            </a:extLst>
          </p:cNvPr>
          <p:cNvSpPr/>
          <p:nvPr/>
        </p:nvSpPr>
        <p:spPr>
          <a:xfrm>
            <a:off x="11134797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cxnSp>
        <p:nvCxnSpPr>
          <p:cNvPr id="39" name="肘形接點 38">
            <a:extLst>
              <a:ext uri="{FF2B5EF4-FFF2-40B4-BE49-F238E27FC236}">
                <a16:creationId xmlns:a16="http://schemas.microsoft.com/office/drawing/2014/main" id="{501DDB79-8C11-A544-8F84-41C11FD974D8}"/>
              </a:ext>
            </a:extLst>
          </p:cNvPr>
          <p:cNvCxnSpPr>
            <a:cxnSpLocks/>
            <a:stCxn id="37" idx="1"/>
            <a:endCxn id="14" idx="1"/>
          </p:cNvCxnSpPr>
          <p:nvPr/>
        </p:nvCxnSpPr>
        <p:spPr>
          <a:xfrm rot="10800000" flipV="1">
            <a:off x="4796652" y="2848009"/>
            <a:ext cx="5907225" cy="2132635"/>
          </a:xfrm>
          <a:prstGeom prst="bentConnector3">
            <a:avLst>
              <a:gd name="adj1" fmla="val 103870"/>
            </a:avLst>
          </a:prstGeom>
          <a:ln w="19050">
            <a:solidFill>
              <a:schemeClr val="tx1">
                <a:lumMod val="95000"/>
                <a:lumOff val="5000"/>
                <a:alpha val="50196"/>
              </a:schemeClr>
            </a:solidFill>
            <a:tailEnd type="triangle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接點 39">
            <a:extLst>
              <a:ext uri="{FF2B5EF4-FFF2-40B4-BE49-F238E27FC236}">
                <a16:creationId xmlns:a16="http://schemas.microsoft.com/office/drawing/2014/main" id="{0D3619FE-6CB3-D04C-B3B2-0BD1CC098E00}"/>
              </a:ext>
            </a:extLst>
          </p:cNvPr>
          <p:cNvCxnSpPr>
            <a:cxnSpLocks/>
            <a:stCxn id="38" idx="2"/>
            <a:endCxn id="14" idx="3"/>
          </p:cNvCxnSpPr>
          <p:nvPr/>
        </p:nvCxnSpPr>
        <p:spPr>
          <a:xfrm rot="5400000">
            <a:off x="8287910" y="1968449"/>
            <a:ext cx="1992938" cy="4031455"/>
          </a:xfrm>
          <a:prstGeom prst="bentConnector2">
            <a:avLst/>
          </a:prstGeom>
          <a:ln w="19050">
            <a:solidFill>
              <a:schemeClr val="tx1">
                <a:lumMod val="95000"/>
                <a:lumOff val="5000"/>
                <a:alpha val="50196"/>
              </a:schemeClr>
            </a:solidFill>
            <a:tailEnd type="triangle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>
            <a:extLst>
              <a:ext uri="{FF2B5EF4-FFF2-40B4-BE49-F238E27FC236}">
                <a16:creationId xmlns:a16="http://schemas.microsoft.com/office/drawing/2014/main" id="{209D4F33-199E-EC43-B7D1-3B856078823C}"/>
              </a:ext>
            </a:extLst>
          </p:cNvPr>
          <p:cNvSpPr/>
          <p:nvPr/>
        </p:nvSpPr>
        <p:spPr>
          <a:xfrm>
            <a:off x="285841" y="2993675"/>
            <a:ext cx="179057" cy="179057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8022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89C10-D635-A94E-9B94-24BFAA31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3" y="337179"/>
            <a:ext cx="11975796" cy="1325563"/>
          </a:xfrm>
          <a:gradFill>
            <a:gsLst>
              <a:gs pos="61000">
                <a:srgbClr val="BB9479"/>
              </a:gs>
              <a:gs pos="0">
                <a:schemeClr val="accent2">
                  <a:lumMod val="50000"/>
                </a:schemeClr>
              </a:gs>
              <a:gs pos="100000">
                <a:srgbClr val="FFFFFF"/>
              </a:gs>
            </a:gsLst>
            <a:lin ang="0" scaled="0"/>
          </a:gradFill>
        </p:spPr>
        <p:txBody>
          <a:bodyPr/>
          <a:lstStyle/>
          <a:p>
            <a:r>
              <a:rPr kumimoji="1" lang="zh-TW" altLang="en-US" b="1" dirty="0">
                <a:solidFill>
                  <a:schemeClr val="bg1"/>
                </a:solidFill>
              </a:rPr>
              <a:t>程式碼概念圖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CB3B27-65EE-A84C-8521-A4AEB610ED70}"/>
              </a:ext>
            </a:extLst>
          </p:cNvPr>
          <p:cNvSpPr/>
          <p:nvPr/>
        </p:nvSpPr>
        <p:spPr>
          <a:xfrm>
            <a:off x="4011087" y="889410"/>
            <a:ext cx="3487993" cy="3152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pipe(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pid1 = fork()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(pid1 &gt; 0)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pid2=fork();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(pid2&gt;0)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AB5F57-D82A-F840-A441-763DB58C1721}"/>
              </a:ext>
            </a:extLst>
          </p:cNvPr>
          <p:cNvSpPr/>
          <p:nvPr/>
        </p:nvSpPr>
        <p:spPr>
          <a:xfrm>
            <a:off x="4000312" y="459003"/>
            <a:ext cx="3498768" cy="43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main</a:t>
            </a:r>
            <a:endParaRPr kumimoji="1" lang="zh-TW" altLang="en-US" dirty="0"/>
          </a:p>
        </p:txBody>
      </p:sp>
      <p:pic>
        <p:nvPicPr>
          <p:cNvPr id="14" name="Picture 2" descr="「pipe png」的圖片搜尋結果">
            <a:extLst>
              <a:ext uri="{FF2B5EF4-FFF2-40B4-BE49-F238E27FC236}">
                <a16:creationId xmlns:a16="http://schemas.microsoft.com/office/drawing/2014/main" id="{9520F61C-2AB0-7146-8DD9-4B337ABEF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651" y="4594395"/>
            <a:ext cx="2472000" cy="7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向上箭號圖說文字 2">
            <a:extLst>
              <a:ext uri="{FF2B5EF4-FFF2-40B4-BE49-F238E27FC236}">
                <a16:creationId xmlns:a16="http://schemas.microsoft.com/office/drawing/2014/main" id="{3EE7C121-FF19-834B-A752-CFC550BD47AD}"/>
              </a:ext>
            </a:extLst>
          </p:cNvPr>
          <p:cNvSpPr/>
          <p:nvPr/>
        </p:nvSpPr>
        <p:spPr>
          <a:xfrm>
            <a:off x="4685068" y="5223070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[0]</a:t>
            </a:r>
            <a:endParaRPr kumimoji="1" lang="zh-TW" altLang="en-US" sz="1400" dirty="0"/>
          </a:p>
        </p:txBody>
      </p:sp>
      <p:sp>
        <p:nvSpPr>
          <p:cNvPr id="16" name="向上箭號圖說文字 15">
            <a:extLst>
              <a:ext uri="{FF2B5EF4-FFF2-40B4-BE49-F238E27FC236}">
                <a16:creationId xmlns:a16="http://schemas.microsoft.com/office/drawing/2014/main" id="{0C2E90CE-17AE-3049-9890-EE36A014040C}"/>
              </a:ext>
            </a:extLst>
          </p:cNvPr>
          <p:cNvSpPr/>
          <p:nvPr/>
        </p:nvSpPr>
        <p:spPr>
          <a:xfrm>
            <a:off x="6449662" y="5215449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[1]</a:t>
            </a:r>
            <a:endParaRPr kumimoji="1" lang="zh-TW" altLang="en-US" sz="1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323297B-A48F-244E-BE90-50AF20C0E339}"/>
              </a:ext>
            </a:extLst>
          </p:cNvPr>
          <p:cNvSpPr/>
          <p:nvPr/>
        </p:nvSpPr>
        <p:spPr>
          <a:xfrm>
            <a:off x="5864775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051648C-F1A9-E440-A3DB-6E2502EE4719}"/>
              </a:ext>
            </a:extLst>
          </p:cNvPr>
          <p:cNvSpPr/>
          <p:nvPr/>
        </p:nvSpPr>
        <p:spPr>
          <a:xfrm>
            <a:off x="6295696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6CBD967-C317-A74C-89EA-9F376143DC48}"/>
              </a:ext>
            </a:extLst>
          </p:cNvPr>
          <p:cNvSpPr/>
          <p:nvPr/>
        </p:nvSpPr>
        <p:spPr>
          <a:xfrm>
            <a:off x="44755" y="2253195"/>
            <a:ext cx="4572001" cy="29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close(1);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已經將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的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[1]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接上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//『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一定要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』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關閉未使用的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否則水龍頭會關不緊（收不到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EOF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）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 “ls”, “ls”,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AC9037F-5A90-3247-B69C-163343FCF392}"/>
              </a:ext>
            </a:extLst>
          </p:cNvPr>
          <p:cNvSpPr/>
          <p:nvPr/>
        </p:nvSpPr>
        <p:spPr>
          <a:xfrm>
            <a:off x="44753" y="1830408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1</a:t>
            </a:r>
            <a:endParaRPr kumimoji="1" lang="zh-TW" altLang="en-US" dirty="0"/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70B50C39-32D4-754C-AC65-CA5C7B56C023}"/>
              </a:ext>
            </a:extLst>
          </p:cNvPr>
          <p:cNvSpPr/>
          <p:nvPr/>
        </p:nvSpPr>
        <p:spPr>
          <a:xfrm>
            <a:off x="4238732" y="3871698"/>
            <a:ext cx="930475" cy="552231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sp>
        <p:nvSpPr>
          <p:cNvPr id="21" name="向左箭號 20">
            <a:extLst>
              <a:ext uri="{FF2B5EF4-FFF2-40B4-BE49-F238E27FC236}">
                <a16:creationId xmlns:a16="http://schemas.microsoft.com/office/drawing/2014/main" id="{764978CE-FD60-C343-AA37-51AC576EAE93}"/>
              </a:ext>
            </a:extLst>
          </p:cNvPr>
          <p:cNvSpPr/>
          <p:nvPr/>
        </p:nvSpPr>
        <p:spPr>
          <a:xfrm>
            <a:off x="4238731" y="3327075"/>
            <a:ext cx="930475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D0F10D7-C2EB-804C-8D44-DBC8CA3FCAFC}"/>
              </a:ext>
            </a:extLst>
          </p:cNvPr>
          <p:cNvSpPr/>
          <p:nvPr/>
        </p:nvSpPr>
        <p:spPr>
          <a:xfrm>
            <a:off x="7448549" y="2677181"/>
            <a:ext cx="4572001" cy="2538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if(pid2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stdin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關上沒用的水龍頭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88F7610-6CC9-764A-A8EF-79EA02125435}"/>
              </a:ext>
            </a:extLst>
          </p:cNvPr>
          <p:cNvSpPr/>
          <p:nvPr/>
        </p:nvSpPr>
        <p:spPr>
          <a:xfrm>
            <a:off x="7448548" y="2254394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2</a:t>
            </a:r>
            <a:endParaRPr kumimoji="1" lang="zh-TW" altLang="en-US" dirty="0"/>
          </a:p>
        </p:txBody>
      </p:sp>
      <p:sp>
        <p:nvSpPr>
          <p:cNvPr id="29" name="向右箭號 28">
            <a:extLst>
              <a:ext uri="{FF2B5EF4-FFF2-40B4-BE49-F238E27FC236}">
                <a16:creationId xmlns:a16="http://schemas.microsoft.com/office/drawing/2014/main" id="{E4AC2C84-FA1C-974E-86E5-B72AE3B9072F}"/>
              </a:ext>
            </a:extLst>
          </p:cNvPr>
          <p:cNvSpPr/>
          <p:nvPr/>
        </p:nvSpPr>
        <p:spPr>
          <a:xfrm>
            <a:off x="6990525" y="3298235"/>
            <a:ext cx="905284" cy="528809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sp>
        <p:nvSpPr>
          <p:cNvPr id="30" name="向左箭號 29">
            <a:extLst>
              <a:ext uri="{FF2B5EF4-FFF2-40B4-BE49-F238E27FC236}">
                <a16:creationId xmlns:a16="http://schemas.microsoft.com/office/drawing/2014/main" id="{5364B80C-A081-A341-B2F1-2D9BF0295D65}"/>
              </a:ext>
            </a:extLst>
          </p:cNvPr>
          <p:cNvSpPr/>
          <p:nvPr/>
        </p:nvSpPr>
        <p:spPr>
          <a:xfrm>
            <a:off x="6990525" y="3883410"/>
            <a:ext cx="905284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B5DA2AE-923F-D048-9EDE-1EA1DE91AC20}"/>
              </a:ext>
            </a:extLst>
          </p:cNvPr>
          <p:cNvSpPr/>
          <p:nvPr/>
        </p:nvSpPr>
        <p:spPr>
          <a:xfrm>
            <a:off x="3261563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5F1F0A9-1873-BE4E-92BA-6A9F3212730F}"/>
              </a:ext>
            </a:extLst>
          </p:cNvPr>
          <p:cNvSpPr/>
          <p:nvPr/>
        </p:nvSpPr>
        <p:spPr>
          <a:xfrm>
            <a:off x="3692484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cxnSp>
        <p:nvCxnSpPr>
          <p:cNvPr id="35" name="肘形接點 34">
            <a:extLst>
              <a:ext uri="{FF2B5EF4-FFF2-40B4-BE49-F238E27FC236}">
                <a16:creationId xmlns:a16="http://schemas.microsoft.com/office/drawing/2014/main" id="{98B1F0C0-9065-D84E-96C3-8E84D3089853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22854" y="3006848"/>
            <a:ext cx="2577814" cy="1369779"/>
          </a:xfrm>
          <a:prstGeom prst="bentConnector2">
            <a:avLst/>
          </a:prstGeom>
          <a:ln w="19050">
            <a:solidFill>
              <a:srgbClr val="008F00">
                <a:alpha val="50196"/>
              </a:srgbClr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接點 35">
            <a:extLst>
              <a:ext uri="{FF2B5EF4-FFF2-40B4-BE49-F238E27FC236}">
                <a16:creationId xmlns:a16="http://schemas.microsoft.com/office/drawing/2014/main" id="{2964B817-374F-AB48-A38F-EE02C92BE692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74315" y="1986309"/>
            <a:ext cx="2577814" cy="3410858"/>
          </a:xfrm>
          <a:prstGeom prst="bentConnector4">
            <a:avLst>
              <a:gd name="adj1" fmla="val 31455"/>
              <a:gd name="adj2" fmla="val 106702"/>
            </a:avLst>
          </a:prstGeom>
          <a:ln w="19050">
            <a:solidFill>
              <a:srgbClr val="008F00">
                <a:alpha val="50196"/>
              </a:srgbClr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581261DE-4BCC-DA4E-A534-6FBBC7A51788}"/>
              </a:ext>
            </a:extLst>
          </p:cNvPr>
          <p:cNvSpPr/>
          <p:nvPr/>
        </p:nvSpPr>
        <p:spPr>
          <a:xfrm>
            <a:off x="10703876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55FD015-ED36-5649-874B-321DBEB9810F}"/>
              </a:ext>
            </a:extLst>
          </p:cNvPr>
          <p:cNvSpPr/>
          <p:nvPr/>
        </p:nvSpPr>
        <p:spPr>
          <a:xfrm>
            <a:off x="11134797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cxnSp>
        <p:nvCxnSpPr>
          <p:cNvPr id="39" name="肘形接點 38">
            <a:extLst>
              <a:ext uri="{FF2B5EF4-FFF2-40B4-BE49-F238E27FC236}">
                <a16:creationId xmlns:a16="http://schemas.microsoft.com/office/drawing/2014/main" id="{501DDB79-8C11-A544-8F84-41C11FD974D8}"/>
              </a:ext>
            </a:extLst>
          </p:cNvPr>
          <p:cNvCxnSpPr>
            <a:cxnSpLocks/>
            <a:stCxn id="37" idx="1"/>
            <a:endCxn id="14" idx="1"/>
          </p:cNvCxnSpPr>
          <p:nvPr/>
        </p:nvCxnSpPr>
        <p:spPr>
          <a:xfrm rot="10800000" flipV="1">
            <a:off x="4796652" y="2848009"/>
            <a:ext cx="5907225" cy="2132635"/>
          </a:xfrm>
          <a:prstGeom prst="bentConnector3">
            <a:avLst>
              <a:gd name="adj1" fmla="val 103870"/>
            </a:avLst>
          </a:prstGeom>
          <a:ln w="19050">
            <a:solidFill>
              <a:schemeClr val="tx1">
                <a:lumMod val="95000"/>
                <a:lumOff val="5000"/>
                <a:alpha val="50196"/>
              </a:schemeClr>
            </a:solidFill>
            <a:tailEnd type="triangle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接點 39">
            <a:extLst>
              <a:ext uri="{FF2B5EF4-FFF2-40B4-BE49-F238E27FC236}">
                <a16:creationId xmlns:a16="http://schemas.microsoft.com/office/drawing/2014/main" id="{0D3619FE-6CB3-D04C-B3B2-0BD1CC098E00}"/>
              </a:ext>
            </a:extLst>
          </p:cNvPr>
          <p:cNvCxnSpPr>
            <a:cxnSpLocks/>
            <a:stCxn id="38" idx="2"/>
            <a:endCxn id="14" idx="3"/>
          </p:cNvCxnSpPr>
          <p:nvPr/>
        </p:nvCxnSpPr>
        <p:spPr>
          <a:xfrm rot="5400000">
            <a:off x="8287910" y="1968449"/>
            <a:ext cx="1992938" cy="4031455"/>
          </a:xfrm>
          <a:prstGeom prst="bentConnector2">
            <a:avLst/>
          </a:prstGeom>
          <a:ln w="19050">
            <a:solidFill>
              <a:schemeClr val="tx1">
                <a:lumMod val="95000"/>
                <a:lumOff val="5000"/>
                <a:alpha val="50196"/>
              </a:schemeClr>
            </a:solidFill>
            <a:tailEnd type="triangle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>
            <a:extLst>
              <a:ext uri="{FF2B5EF4-FFF2-40B4-BE49-F238E27FC236}">
                <a16:creationId xmlns:a16="http://schemas.microsoft.com/office/drawing/2014/main" id="{209D4F33-199E-EC43-B7D1-3B856078823C}"/>
              </a:ext>
            </a:extLst>
          </p:cNvPr>
          <p:cNvSpPr/>
          <p:nvPr/>
        </p:nvSpPr>
        <p:spPr>
          <a:xfrm>
            <a:off x="285841" y="3238837"/>
            <a:ext cx="179057" cy="179057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B2CDDC19-EDE9-0941-92EF-D9F61B565A98}"/>
              </a:ext>
            </a:extLst>
          </p:cNvPr>
          <p:cNvCxnSpPr>
            <a:cxnSpLocks/>
            <a:stCxn id="19" idx="3"/>
            <a:endCxn id="14" idx="1"/>
          </p:cNvCxnSpPr>
          <p:nvPr/>
        </p:nvCxnSpPr>
        <p:spPr>
          <a:xfrm flipH="1">
            <a:off x="4796651" y="4147814"/>
            <a:ext cx="372556" cy="832831"/>
          </a:xfrm>
          <a:prstGeom prst="bentConnector5">
            <a:avLst>
              <a:gd name="adj1" fmla="val -61360"/>
              <a:gd name="adj2" fmla="val 43388"/>
              <a:gd name="adj3" fmla="val 161360"/>
            </a:avLst>
          </a:prstGeom>
          <a:ln w="19050">
            <a:solidFill>
              <a:srgbClr val="008F00">
                <a:alpha val="50196"/>
              </a:srgbClr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326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89C10-D635-A94E-9B94-24BFAA31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3" y="337179"/>
            <a:ext cx="11975796" cy="1325563"/>
          </a:xfrm>
          <a:gradFill>
            <a:gsLst>
              <a:gs pos="61000">
                <a:srgbClr val="BB9479"/>
              </a:gs>
              <a:gs pos="0">
                <a:schemeClr val="accent2">
                  <a:lumMod val="50000"/>
                </a:schemeClr>
              </a:gs>
              <a:gs pos="100000">
                <a:srgbClr val="FFFFFF"/>
              </a:gs>
            </a:gsLst>
            <a:lin ang="0" scaled="0"/>
          </a:gradFill>
        </p:spPr>
        <p:txBody>
          <a:bodyPr/>
          <a:lstStyle/>
          <a:p>
            <a:r>
              <a:rPr kumimoji="1" lang="zh-TW" altLang="en-US" b="1" dirty="0">
                <a:solidFill>
                  <a:schemeClr val="bg1"/>
                </a:solidFill>
              </a:rPr>
              <a:t>程式碼概念圖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CB3B27-65EE-A84C-8521-A4AEB610ED70}"/>
              </a:ext>
            </a:extLst>
          </p:cNvPr>
          <p:cNvSpPr/>
          <p:nvPr/>
        </p:nvSpPr>
        <p:spPr>
          <a:xfrm>
            <a:off x="4011087" y="889410"/>
            <a:ext cx="3487993" cy="3152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pipe(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pid1 = fork()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(pid1 &gt; 0)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pid2=fork();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(pid2&gt;0)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AB5F57-D82A-F840-A441-763DB58C1721}"/>
              </a:ext>
            </a:extLst>
          </p:cNvPr>
          <p:cNvSpPr/>
          <p:nvPr/>
        </p:nvSpPr>
        <p:spPr>
          <a:xfrm>
            <a:off x="4000312" y="459003"/>
            <a:ext cx="3498768" cy="43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main</a:t>
            </a:r>
            <a:endParaRPr kumimoji="1" lang="zh-TW" altLang="en-US" dirty="0"/>
          </a:p>
        </p:txBody>
      </p:sp>
      <p:pic>
        <p:nvPicPr>
          <p:cNvPr id="14" name="Picture 2" descr="「pipe png」的圖片搜尋結果">
            <a:extLst>
              <a:ext uri="{FF2B5EF4-FFF2-40B4-BE49-F238E27FC236}">
                <a16:creationId xmlns:a16="http://schemas.microsoft.com/office/drawing/2014/main" id="{9520F61C-2AB0-7146-8DD9-4B337ABEF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651" y="4594395"/>
            <a:ext cx="2472000" cy="7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向上箭號圖說文字 2">
            <a:extLst>
              <a:ext uri="{FF2B5EF4-FFF2-40B4-BE49-F238E27FC236}">
                <a16:creationId xmlns:a16="http://schemas.microsoft.com/office/drawing/2014/main" id="{3EE7C121-FF19-834B-A752-CFC550BD47AD}"/>
              </a:ext>
            </a:extLst>
          </p:cNvPr>
          <p:cNvSpPr/>
          <p:nvPr/>
        </p:nvSpPr>
        <p:spPr>
          <a:xfrm>
            <a:off x="4685068" y="5223070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[0]</a:t>
            </a:r>
            <a:endParaRPr kumimoji="1" lang="zh-TW" altLang="en-US" sz="1400" dirty="0"/>
          </a:p>
        </p:txBody>
      </p:sp>
      <p:sp>
        <p:nvSpPr>
          <p:cNvPr id="16" name="向上箭號圖說文字 15">
            <a:extLst>
              <a:ext uri="{FF2B5EF4-FFF2-40B4-BE49-F238E27FC236}">
                <a16:creationId xmlns:a16="http://schemas.microsoft.com/office/drawing/2014/main" id="{0C2E90CE-17AE-3049-9890-EE36A014040C}"/>
              </a:ext>
            </a:extLst>
          </p:cNvPr>
          <p:cNvSpPr/>
          <p:nvPr/>
        </p:nvSpPr>
        <p:spPr>
          <a:xfrm>
            <a:off x="6449662" y="5215449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[1]</a:t>
            </a:r>
            <a:endParaRPr kumimoji="1" lang="zh-TW" altLang="en-US" sz="1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323297B-A48F-244E-BE90-50AF20C0E339}"/>
              </a:ext>
            </a:extLst>
          </p:cNvPr>
          <p:cNvSpPr/>
          <p:nvPr/>
        </p:nvSpPr>
        <p:spPr>
          <a:xfrm>
            <a:off x="5864775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051648C-F1A9-E440-A3DB-6E2502EE4719}"/>
              </a:ext>
            </a:extLst>
          </p:cNvPr>
          <p:cNvSpPr/>
          <p:nvPr/>
        </p:nvSpPr>
        <p:spPr>
          <a:xfrm>
            <a:off x="6295696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6CBD967-C317-A74C-89EA-9F376143DC48}"/>
              </a:ext>
            </a:extLst>
          </p:cNvPr>
          <p:cNvSpPr/>
          <p:nvPr/>
        </p:nvSpPr>
        <p:spPr>
          <a:xfrm>
            <a:off x="44755" y="2253195"/>
            <a:ext cx="4572001" cy="29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close(1);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已經將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的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[1]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接上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//『</a:t>
            </a:r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一定要</a:t>
            </a:r>
            <a:r>
              <a:rPr kumimoji="1" lang="en-US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』</a:t>
            </a:r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關閉未使用的</a:t>
            </a:r>
            <a:r>
              <a:rPr kumimoji="1" lang="en-US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pipe </a:t>
            </a:r>
            <a:r>
              <a:rPr kumimoji="1" lang="en-US" altLang="zh-CN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endParaRPr kumimoji="1" lang="en-US" altLang="zh-CN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否則水龍頭會關不緊（收不到</a:t>
            </a:r>
            <a:r>
              <a:rPr kumimoji="1" lang="en-US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EOF</a:t>
            </a:r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）</a:t>
            </a:r>
            <a:endParaRPr kumimoji="1" lang="en-US" altLang="zh-CN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 “ls”, “ls”,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AC9037F-5A90-3247-B69C-163343FCF392}"/>
              </a:ext>
            </a:extLst>
          </p:cNvPr>
          <p:cNvSpPr/>
          <p:nvPr/>
        </p:nvSpPr>
        <p:spPr>
          <a:xfrm>
            <a:off x="44753" y="1830408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1</a:t>
            </a:r>
            <a:endParaRPr kumimoji="1" lang="zh-TW" altLang="en-US" dirty="0"/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70B50C39-32D4-754C-AC65-CA5C7B56C023}"/>
              </a:ext>
            </a:extLst>
          </p:cNvPr>
          <p:cNvSpPr/>
          <p:nvPr/>
        </p:nvSpPr>
        <p:spPr>
          <a:xfrm>
            <a:off x="4238732" y="3871698"/>
            <a:ext cx="930475" cy="552231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sp>
        <p:nvSpPr>
          <p:cNvPr id="21" name="向左箭號 20">
            <a:extLst>
              <a:ext uri="{FF2B5EF4-FFF2-40B4-BE49-F238E27FC236}">
                <a16:creationId xmlns:a16="http://schemas.microsoft.com/office/drawing/2014/main" id="{764978CE-FD60-C343-AA37-51AC576EAE93}"/>
              </a:ext>
            </a:extLst>
          </p:cNvPr>
          <p:cNvSpPr/>
          <p:nvPr/>
        </p:nvSpPr>
        <p:spPr>
          <a:xfrm>
            <a:off x="4238731" y="3327075"/>
            <a:ext cx="930475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D0F10D7-C2EB-804C-8D44-DBC8CA3FCAFC}"/>
              </a:ext>
            </a:extLst>
          </p:cNvPr>
          <p:cNvSpPr/>
          <p:nvPr/>
        </p:nvSpPr>
        <p:spPr>
          <a:xfrm>
            <a:off x="7448549" y="2677181"/>
            <a:ext cx="4572001" cy="2538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if(pid2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stdin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關上沒用的水龍頭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88F7610-6CC9-764A-A8EF-79EA02125435}"/>
              </a:ext>
            </a:extLst>
          </p:cNvPr>
          <p:cNvSpPr/>
          <p:nvPr/>
        </p:nvSpPr>
        <p:spPr>
          <a:xfrm>
            <a:off x="7448548" y="2254394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2</a:t>
            </a:r>
            <a:endParaRPr kumimoji="1" lang="zh-TW" altLang="en-US" dirty="0"/>
          </a:p>
        </p:txBody>
      </p:sp>
      <p:sp>
        <p:nvSpPr>
          <p:cNvPr id="29" name="向右箭號 28">
            <a:extLst>
              <a:ext uri="{FF2B5EF4-FFF2-40B4-BE49-F238E27FC236}">
                <a16:creationId xmlns:a16="http://schemas.microsoft.com/office/drawing/2014/main" id="{E4AC2C84-FA1C-974E-86E5-B72AE3B9072F}"/>
              </a:ext>
            </a:extLst>
          </p:cNvPr>
          <p:cNvSpPr/>
          <p:nvPr/>
        </p:nvSpPr>
        <p:spPr>
          <a:xfrm>
            <a:off x="6990525" y="3298235"/>
            <a:ext cx="905284" cy="528809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sp>
        <p:nvSpPr>
          <p:cNvPr id="30" name="向左箭號 29">
            <a:extLst>
              <a:ext uri="{FF2B5EF4-FFF2-40B4-BE49-F238E27FC236}">
                <a16:creationId xmlns:a16="http://schemas.microsoft.com/office/drawing/2014/main" id="{5364B80C-A081-A341-B2F1-2D9BF0295D65}"/>
              </a:ext>
            </a:extLst>
          </p:cNvPr>
          <p:cNvSpPr/>
          <p:nvPr/>
        </p:nvSpPr>
        <p:spPr>
          <a:xfrm>
            <a:off x="6990525" y="3883410"/>
            <a:ext cx="905284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B5DA2AE-923F-D048-9EDE-1EA1DE91AC20}"/>
              </a:ext>
            </a:extLst>
          </p:cNvPr>
          <p:cNvSpPr/>
          <p:nvPr/>
        </p:nvSpPr>
        <p:spPr>
          <a:xfrm>
            <a:off x="3261563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5F1F0A9-1873-BE4E-92BA-6A9F3212730F}"/>
              </a:ext>
            </a:extLst>
          </p:cNvPr>
          <p:cNvSpPr/>
          <p:nvPr/>
        </p:nvSpPr>
        <p:spPr>
          <a:xfrm>
            <a:off x="3692484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cxnSp>
        <p:nvCxnSpPr>
          <p:cNvPr id="36" name="肘形接點 35">
            <a:extLst>
              <a:ext uri="{FF2B5EF4-FFF2-40B4-BE49-F238E27FC236}">
                <a16:creationId xmlns:a16="http://schemas.microsoft.com/office/drawing/2014/main" id="{2964B817-374F-AB48-A38F-EE02C92BE692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74315" y="1986309"/>
            <a:ext cx="2577814" cy="3410858"/>
          </a:xfrm>
          <a:prstGeom prst="bentConnector4">
            <a:avLst>
              <a:gd name="adj1" fmla="val 31455"/>
              <a:gd name="adj2" fmla="val 106702"/>
            </a:avLst>
          </a:prstGeom>
          <a:ln w="19050">
            <a:solidFill>
              <a:srgbClr val="008F00">
                <a:alpha val="50196"/>
              </a:srgbClr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581261DE-4BCC-DA4E-A534-6FBBC7A51788}"/>
              </a:ext>
            </a:extLst>
          </p:cNvPr>
          <p:cNvSpPr/>
          <p:nvPr/>
        </p:nvSpPr>
        <p:spPr>
          <a:xfrm>
            <a:off x="10703876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55FD015-ED36-5649-874B-321DBEB9810F}"/>
              </a:ext>
            </a:extLst>
          </p:cNvPr>
          <p:cNvSpPr/>
          <p:nvPr/>
        </p:nvSpPr>
        <p:spPr>
          <a:xfrm>
            <a:off x="11134797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cxnSp>
        <p:nvCxnSpPr>
          <p:cNvPr id="39" name="肘形接點 38">
            <a:extLst>
              <a:ext uri="{FF2B5EF4-FFF2-40B4-BE49-F238E27FC236}">
                <a16:creationId xmlns:a16="http://schemas.microsoft.com/office/drawing/2014/main" id="{501DDB79-8C11-A544-8F84-41C11FD974D8}"/>
              </a:ext>
            </a:extLst>
          </p:cNvPr>
          <p:cNvCxnSpPr>
            <a:cxnSpLocks/>
            <a:stCxn id="37" idx="1"/>
            <a:endCxn id="14" idx="1"/>
          </p:cNvCxnSpPr>
          <p:nvPr/>
        </p:nvCxnSpPr>
        <p:spPr>
          <a:xfrm rot="10800000" flipV="1">
            <a:off x="4796652" y="2848009"/>
            <a:ext cx="5907225" cy="2132635"/>
          </a:xfrm>
          <a:prstGeom prst="bentConnector3">
            <a:avLst>
              <a:gd name="adj1" fmla="val 103870"/>
            </a:avLst>
          </a:prstGeom>
          <a:ln w="19050">
            <a:solidFill>
              <a:schemeClr val="tx1">
                <a:lumMod val="95000"/>
                <a:lumOff val="5000"/>
                <a:alpha val="50196"/>
              </a:schemeClr>
            </a:solidFill>
            <a:tailEnd type="triangle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接點 39">
            <a:extLst>
              <a:ext uri="{FF2B5EF4-FFF2-40B4-BE49-F238E27FC236}">
                <a16:creationId xmlns:a16="http://schemas.microsoft.com/office/drawing/2014/main" id="{0D3619FE-6CB3-D04C-B3B2-0BD1CC098E00}"/>
              </a:ext>
            </a:extLst>
          </p:cNvPr>
          <p:cNvCxnSpPr>
            <a:cxnSpLocks/>
            <a:stCxn id="38" idx="2"/>
            <a:endCxn id="14" idx="3"/>
          </p:cNvCxnSpPr>
          <p:nvPr/>
        </p:nvCxnSpPr>
        <p:spPr>
          <a:xfrm rot="5400000">
            <a:off x="8287910" y="1968449"/>
            <a:ext cx="1992938" cy="4031455"/>
          </a:xfrm>
          <a:prstGeom prst="bentConnector2">
            <a:avLst/>
          </a:prstGeom>
          <a:ln w="19050">
            <a:solidFill>
              <a:schemeClr val="tx1">
                <a:lumMod val="95000"/>
                <a:lumOff val="5000"/>
                <a:alpha val="50196"/>
              </a:schemeClr>
            </a:solidFill>
            <a:tailEnd type="triangle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>
            <a:extLst>
              <a:ext uri="{FF2B5EF4-FFF2-40B4-BE49-F238E27FC236}">
                <a16:creationId xmlns:a16="http://schemas.microsoft.com/office/drawing/2014/main" id="{209D4F33-199E-EC43-B7D1-3B856078823C}"/>
              </a:ext>
            </a:extLst>
          </p:cNvPr>
          <p:cNvSpPr/>
          <p:nvPr/>
        </p:nvSpPr>
        <p:spPr>
          <a:xfrm>
            <a:off x="292467" y="4334400"/>
            <a:ext cx="179057" cy="179057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B2CDDC19-EDE9-0941-92EF-D9F61B565A98}"/>
              </a:ext>
            </a:extLst>
          </p:cNvPr>
          <p:cNvCxnSpPr>
            <a:cxnSpLocks/>
            <a:stCxn id="19" idx="3"/>
            <a:endCxn id="14" idx="1"/>
          </p:cNvCxnSpPr>
          <p:nvPr/>
        </p:nvCxnSpPr>
        <p:spPr>
          <a:xfrm flipH="1">
            <a:off x="4796651" y="4147814"/>
            <a:ext cx="372556" cy="832831"/>
          </a:xfrm>
          <a:prstGeom prst="bentConnector5">
            <a:avLst>
              <a:gd name="adj1" fmla="val -61360"/>
              <a:gd name="adj2" fmla="val 43388"/>
              <a:gd name="adj3" fmla="val 161360"/>
            </a:avLst>
          </a:prstGeom>
          <a:ln w="19050">
            <a:solidFill>
              <a:srgbClr val="008F00">
                <a:alpha val="50196"/>
              </a:srgbClr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399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89C10-D635-A94E-9B94-24BFAA31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3" y="337179"/>
            <a:ext cx="11975796" cy="1325563"/>
          </a:xfrm>
          <a:gradFill>
            <a:gsLst>
              <a:gs pos="61000">
                <a:srgbClr val="BB9479"/>
              </a:gs>
              <a:gs pos="0">
                <a:schemeClr val="accent2">
                  <a:lumMod val="50000"/>
                </a:schemeClr>
              </a:gs>
              <a:gs pos="100000">
                <a:srgbClr val="FFFFFF"/>
              </a:gs>
            </a:gsLst>
            <a:lin ang="0" scaled="0"/>
          </a:gradFill>
        </p:spPr>
        <p:txBody>
          <a:bodyPr/>
          <a:lstStyle/>
          <a:p>
            <a:r>
              <a:rPr kumimoji="1" lang="zh-TW" altLang="en-US" b="1" dirty="0">
                <a:solidFill>
                  <a:schemeClr val="bg1"/>
                </a:solidFill>
              </a:rPr>
              <a:t>程式碼概念圖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CB3B27-65EE-A84C-8521-A4AEB610ED70}"/>
              </a:ext>
            </a:extLst>
          </p:cNvPr>
          <p:cNvSpPr/>
          <p:nvPr/>
        </p:nvSpPr>
        <p:spPr>
          <a:xfrm>
            <a:off x="4011087" y="889410"/>
            <a:ext cx="3487993" cy="3152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pipe(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pid1 = fork()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(pid1 &gt; 0)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pid2=fork();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(pid2&gt;0)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AB5F57-D82A-F840-A441-763DB58C1721}"/>
              </a:ext>
            </a:extLst>
          </p:cNvPr>
          <p:cNvSpPr/>
          <p:nvPr/>
        </p:nvSpPr>
        <p:spPr>
          <a:xfrm>
            <a:off x="4000312" y="459003"/>
            <a:ext cx="3498768" cy="43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main</a:t>
            </a:r>
            <a:endParaRPr kumimoji="1" lang="zh-TW" altLang="en-US" dirty="0"/>
          </a:p>
        </p:txBody>
      </p:sp>
      <p:pic>
        <p:nvPicPr>
          <p:cNvPr id="14" name="Picture 2" descr="「pipe png」的圖片搜尋結果">
            <a:extLst>
              <a:ext uri="{FF2B5EF4-FFF2-40B4-BE49-F238E27FC236}">
                <a16:creationId xmlns:a16="http://schemas.microsoft.com/office/drawing/2014/main" id="{9520F61C-2AB0-7146-8DD9-4B337ABEF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651" y="4594395"/>
            <a:ext cx="2472000" cy="7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向上箭號圖說文字 2">
            <a:extLst>
              <a:ext uri="{FF2B5EF4-FFF2-40B4-BE49-F238E27FC236}">
                <a16:creationId xmlns:a16="http://schemas.microsoft.com/office/drawing/2014/main" id="{3EE7C121-FF19-834B-A752-CFC550BD47AD}"/>
              </a:ext>
            </a:extLst>
          </p:cNvPr>
          <p:cNvSpPr/>
          <p:nvPr/>
        </p:nvSpPr>
        <p:spPr>
          <a:xfrm>
            <a:off x="4685068" y="5223070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[0]</a:t>
            </a:r>
            <a:endParaRPr kumimoji="1" lang="zh-TW" altLang="en-US" sz="1400" dirty="0"/>
          </a:p>
        </p:txBody>
      </p:sp>
      <p:sp>
        <p:nvSpPr>
          <p:cNvPr id="16" name="向上箭號圖說文字 15">
            <a:extLst>
              <a:ext uri="{FF2B5EF4-FFF2-40B4-BE49-F238E27FC236}">
                <a16:creationId xmlns:a16="http://schemas.microsoft.com/office/drawing/2014/main" id="{0C2E90CE-17AE-3049-9890-EE36A014040C}"/>
              </a:ext>
            </a:extLst>
          </p:cNvPr>
          <p:cNvSpPr/>
          <p:nvPr/>
        </p:nvSpPr>
        <p:spPr>
          <a:xfrm>
            <a:off x="6449662" y="5215449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[1]</a:t>
            </a:r>
            <a:endParaRPr kumimoji="1" lang="zh-TW" altLang="en-US" sz="1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323297B-A48F-244E-BE90-50AF20C0E339}"/>
              </a:ext>
            </a:extLst>
          </p:cNvPr>
          <p:cNvSpPr/>
          <p:nvPr/>
        </p:nvSpPr>
        <p:spPr>
          <a:xfrm>
            <a:off x="5864775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051648C-F1A9-E440-A3DB-6E2502EE4719}"/>
              </a:ext>
            </a:extLst>
          </p:cNvPr>
          <p:cNvSpPr/>
          <p:nvPr/>
        </p:nvSpPr>
        <p:spPr>
          <a:xfrm>
            <a:off x="6295696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6CBD967-C317-A74C-89EA-9F376143DC48}"/>
              </a:ext>
            </a:extLst>
          </p:cNvPr>
          <p:cNvSpPr/>
          <p:nvPr/>
        </p:nvSpPr>
        <p:spPr>
          <a:xfrm>
            <a:off x="44755" y="2253195"/>
            <a:ext cx="4572001" cy="29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close(1);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已經將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的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[1]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接上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//『</a:t>
            </a:r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一定要</a:t>
            </a:r>
            <a:r>
              <a:rPr kumimoji="1" lang="en-US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』</a:t>
            </a:r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關閉未使用的</a:t>
            </a:r>
            <a:r>
              <a:rPr kumimoji="1" lang="en-US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pipe </a:t>
            </a:r>
            <a:r>
              <a:rPr kumimoji="1" lang="en-US" altLang="zh-CN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endParaRPr kumimoji="1" lang="en-US" altLang="zh-CN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否則水龍頭會關不緊（收不到</a:t>
            </a:r>
            <a:r>
              <a:rPr kumimoji="1" lang="en-US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EOF</a:t>
            </a:r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）</a:t>
            </a:r>
            <a:endParaRPr kumimoji="1" lang="en-US" altLang="zh-CN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 “ls”, “ls”,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AC9037F-5A90-3247-B69C-163343FCF392}"/>
              </a:ext>
            </a:extLst>
          </p:cNvPr>
          <p:cNvSpPr/>
          <p:nvPr/>
        </p:nvSpPr>
        <p:spPr>
          <a:xfrm>
            <a:off x="44753" y="1830408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1</a:t>
            </a:r>
            <a:endParaRPr kumimoji="1" lang="zh-TW" altLang="en-US" dirty="0"/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70B50C39-32D4-754C-AC65-CA5C7B56C023}"/>
              </a:ext>
            </a:extLst>
          </p:cNvPr>
          <p:cNvSpPr/>
          <p:nvPr/>
        </p:nvSpPr>
        <p:spPr>
          <a:xfrm>
            <a:off x="4238732" y="3871698"/>
            <a:ext cx="930475" cy="552231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sp>
        <p:nvSpPr>
          <p:cNvPr id="21" name="向左箭號 20">
            <a:extLst>
              <a:ext uri="{FF2B5EF4-FFF2-40B4-BE49-F238E27FC236}">
                <a16:creationId xmlns:a16="http://schemas.microsoft.com/office/drawing/2014/main" id="{764978CE-FD60-C343-AA37-51AC576EAE93}"/>
              </a:ext>
            </a:extLst>
          </p:cNvPr>
          <p:cNvSpPr/>
          <p:nvPr/>
        </p:nvSpPr>
        <p:spPr>
          <a:xfrm>
            <a:off x="4238731" y="3327075"/>
            <a:ext cx="930475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D0F10D7-C2EB-804C-8D44-DBC8CA3FCAFC}"/>
              </a:ext>
            </a:extLst>
          </p:cNvPr>
          <p:cNvSpPr/>
          <p:nvPr/>
        </p:nvSpPr>
        <p:spPr>
          <a:xfrm>
            <a:off x="7448549" y="2677181"/>
            <a:ext cx="4572001" cy="2538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if(pid2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stdin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關上沒用的水龍頭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88F7610-6CC9-764A-A8EF-79EA02125435}"/>
              </a:ext>
            </a:extLst>
          </p:cNvPr>
          <p:cNvSpPr/>
          <p:nvPr/>
        </p:nvSpPr>
        <p:spPr>
          <a:xfrm>
            <a:off x="7448548" y="2254394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2</a:t>
            </a:r>
            <a:endParaRPr kumimoji="1" lang="zh-TW" altLang="en-US" dirty="0"/>
          </a:p>
        </p:txBody>
      </p:sp>
      <p:sp>
        <p:nvSpPr>
          <p:cNvPr id="29" name="向右箭號 28">
            <a:extLst>
              <a:ext uri="{FF2B5EF4-FFF2-40B4-BE49-F238E27FC236}">
                <a16:creationId xmlns:a16="http://schemas.microsoft.com/office/drawing/2014/main" id="{E4AC2C84-FA1C-974E-86E5-B72AE3B9072F}"/>
              </a:ext>
            </a:extLst>
          </p:cNvPr>
          <p:cNvSpPr/>
          <p:nvPr/>
        </p:nvSpPr>
        <p:spPr>
          <a:xfrm>
            <a:off x="6990525" y="3298235"/>
            <a:ext cx="905284" cy="528809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sp>
        <p:nvSpPr>
          <p:cNvPr id="30" name="向左箭號 29">
            <a:extLst>
              <a:ext uri="{FF2B5EF4-FFF2-40B4-BE49-F238E27FC236}">
                <a16:creationId xmlns:a16="http://schemas.microsoft.com/office/drawing/2014/main" id="{5364B80C-A081-A341-B2F1-2D9BF0295D65}"/>
              </a:ext>
            </a:extLst>
          </p:cNvPr>
          <p:cNvSpPr/>
          <p:nvPr/>
        </p:nvSpPr>
        <p:spPr>
          <a:xfrm>
            <a:off x="6990525" y="3883410"/>
            <a:ext cx="905284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B5DA2AE-923F-D048-9EDE-1EA1DE91AC20}"/>
              </a:ext>
            </a:extLst>
          </p:cNvPr>
          <p:cNvSpPr/>
          <p:nvPr/>
        </p:nvSpPr>
        <p:spPr>
          <a:xfrm>
            <a:off x="3261563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5F1F0A9-1873-BE4E-92BA-6A9F3212730F}"/>
              </a:ext>
            </a:extLst>
          </p:cNvPr>
          <p:cNvSpPr/>
          <p:nvPr/>
        </p:nvSpPr>
        <p:spPr>
          <a:xfrm>
            <a:off x="3692484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81261DE-4BCC-DA4E-A534-6FBBC7A51788}"/>
              </a:ext>
            </a:extLst>
          </p:cNvPr>
          <p:cNvSpPr/>
          <p:nvPr/>
        </p:nvSpPr>
        <p:spPr>
          <a:xfrm>
            <a:off x="10703876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55FD015-ED36-5649-874B-321DBEB9810F}"/>
              </a:ext>
            </a:extLst>
          </p:cNvPr>
          <p:cNvSpPr/>
          <p:nvPr/>
        </p:nvSpPr>
        <p:spPr>
          <a:xfrm>
            <a:off x="11134797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cxnSp>
        <p:nvCxnSpPr>
          <p:cNvPr id="39" name="肘形接點 38">
            <a:extLst>
              <a:ext uri="{FF2B5EF4-FFF2-40B4-BE49-F238E27FC236}">
                <a16:creationId xmlns:a16="http://schemas.microsoft.com/office/drawing/2014/main" id="{501DDB79-8C11-A544-8F84-41C11FD974D8}"/>
              </a:ext>
            </a:extLst>
          </p:cNvPr>
          <p:cNvCxnSpPr>
            <a:cxnSpLocks/>
            <a:stCxn id="37" idx="1"/>
            <a:endCxn id="14" idx="1"/>
          </p:cNvCxnSpPr>
          <p:nvPr/>
        </p:nvCxnSpPr>
        <p:spPr>
          <a:xfrm rot="10800000" flipV="1">
            <a:off x="4796652" y="2848009"/>
            <a:ext cx="5907225" cy="2132635"/>
          </a:xfrm>
          <a:prstGeom prst="bentConnector3">
            <a:avLst>
              <a:gd name="adj1" fmla="val 103870"/>
            </a:avLst>
          </a:prstGeom>
          <a:ln w="19050">
            <a:solidFill>
              <a:schemeClr val="tx1">
                <a:lumMod val="95000"/>
                <a:lumOff val="5000"/>
                <a:alpha val="50196"/>
              </a:schemeClr>
            </a:solidFill>
            <a:tailEnd type="triangle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接點 39">
            <a:extLst>
              <a:ext uri="{FF2B5EF4-FFF2-40B4-BE49-F238E27FC236}">
                <a16:creationId xmlns:a16="http://schemas.microsoft.com/office/drawing/2014/main" id="{0D3619FE-6CB3-D04C-B3B2-0BD1CC098E00}"/>
              </a:ext>
            </a:extLst>
          </p:cNvPr>
          <p:cNvCxnSpPr>
            <a:cxnSpLocks/>
            <a:stCxn id="38" idx="2"/>
            <a:endCxn id="14" idx="3"/>
          </p:cNvCxnSpPr>
          <p:nvPr/>
        </p:nvCxnSpPr>
        <p:spPr>
          <a:xfrm rot="5400000">
            <a:off x="8287910" y="1968449"/>
            <a:ext cx="1992938" cy="4031455"/>
          </a:xfrm>
          <a:prstGeom prst="bentConnector2">
            <a:avLst/>
          </a:prstGeom>
          <a:ln w="19050">
            <a:solidFill>
              <a:schemeClr val="tx1">
                <a:lumMod val="95000"/>
                <a:lumOff val="5000"/>
                <a:alpha val="50196"/>
              </a:schemeClr>
            </a:solidFill>
            <a:tailEnd type="triangle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>
            <a:extLst>
              <a:ext uri="{FF2B5EF4-FFF2-40B4-BE49-F238E27FC236}">
                <a16:creationId xmlns:a16="http://schemas.microsoft.com/office/drawing/2014/main" id="{209D4F33-199E-EC43-B7D1-3B856078823C}"/>
              </a:ext>
            </a:extLst>
          </p:cNvPr>
          <p:cNvSpPr/>
          <p:nvPr/>
        </p:nvSpPr>
        <p:spPr>
          <a:xfrm>
            <a:off x="2049759" y="4334400"/>
            <a:ext cx="179057" cy="179057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B2CDDC19-EDE9-0941-92EF-D9F61B565A98}"/>
              </a:ext>
            </a:extLst>
          </p:cNvPr>
          <p:cNvCxnSpPr>
            <a:cxnSpLocks/>
            <a:stCxn id="19" idx="3"/>
            <a:endCxn id="14" idx="1"/>
          </p:cNvCxnSpPr>
          <p:nvPr/>
        </p:nvCxnSpPr>
        <p:spPr>
          <a:xfrm flipH="1">
            <a:off x="4796651" y="4147814"/>
            <a:ext cx="372556" cy="832831"/>
          </a:xfrm>
          <a:prstGeom prst="bentConnector5">
            <a:avLst>
              <a:gd name="adj1" fmla="val -61360"/>
              <a:gd name="adj2" fmla="val 43388"/>
              <a:gd name="adj3" fmla="val 161360"/>
            </a:avLst>
          </a:prstGeom>
          <a:ln w="19050">
            <a:solidFill>
              <a:srgbClr val="008F00">
                <a:alpha val="50196"/>
              </a:srgbClr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013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89C10-D635-A94E-9B94-24BFAA31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3" y="337179"/>
            <a:ext cx="11975796" cy="1325563"/>
          </a:xfrm>
          <a:gradFill>
            <a:gsLst>
              <a:gs pos="61000">
                <a:srgbClr val="BB9479"/>
              </a:gs>
              <a:gs pos="0">
                <a:schemeClr val="accent2">
                  <a:lumMod val="50000"/>
                </a:schemeClr>
              </a:gs>
              <a:gs pos="100000">
                <a:srgbClr val="FFFFFF"/>
              </a:gs>
            </a:gsLst>
            <a:lin ang="0" scaled="0"/>
          </a:gradFill>
        </p:spPr>
        <p:txBody>
          <a:bodyPr/>
          <a:lstStyle/>
          <a:p>
            <a:r>
              <a:rPr kumimoji="1" lang="zh-TW" altLang="en-US" b="1" dirty="0">
                <a:solidFill>
                  <a:schemeClr val="bg1"/>
                </a:solidFill>
              </a:rPr>
              <a:t>程式碼概念圖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CB3B27-65EE-A84C-8521-A4AEB610ED70}"/>
              </a:ext>
            </a:extLst>
          </p:cNvPr>
          <p:cNvSpPr/>
          <p:nvPr/>
        </p:nvSpPr>
        <p:spPr>
          <a:xfrm>
            <a:off x="4011087" y="889410"/>
            <a:ext cx="3487993" cy="3152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pipe(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pid1 = fork()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(pid1 &gt; 0)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pid2=fork();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(pid2&gt;0)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AB5F57-D82A-F840-A441-763DB58C1721}"/>
              </a:ext>
            </a:extLst>
          </p:cNvPr>
          <p:cNvSpPr/>
          <p:nvPr/>
        </p:nvSpPr>
        <p:spPr>
          <a:xfrm>
            <a:off x="4000312" y="459003"/>
            <a:ext cx="3498768" cy="43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main</a:t>
            </a:r>
            <a:endParaRPr kumimoji="1" lang="zh-TW" altLang="en-US" dirty="0"/>
          </a:p>
        </p:txBody>
      </p:sp>
      <p:pic>
        <p:nvPicPr>
          <p:cNvPr id="14" name="Picture 2" descr="「pipe png」的圖片搜尋結果">
            <a:extLst>
              <a:ext uri="{FF2B5EF4-FFF2-40B4-BE49-F238E27FC236}">
                <a16:creationId xmlns:a16="http://schemas.microsoft.com/office/drawing/2014/main" id="{9520F61C-2AB0-7146-8DD9-4B337ABEF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651" y="4594395"/>
            <a:ext cx="2472000" cy="7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向上箭號圖說文字 2">
            <a:extLst>
              <a:ext uri="{FF2B5EF4-FFF2-40B4-BE49-F238E27FC236}">
                <a16:creationId xmlns:a16="http://schemas.microsoft.com/office/drawing/2014/main" id="{3EE7C121-FF19-834B-A752-CFC550BD47AD}"/>
              </a:ext>
            </a:extLst>
          </p:cNvPr>
          <p:cNvSpPr/>
          <p:nvPr/>
        </p:nvSpPr>
        <p:spPr>
          <a:xfrm>
            <a:off x="4685068" y="5223070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[0]</a:t>
            </a:r>
            <a:endParaRPr kumimoji="1" lang="zh-TW" altLang="en-US" sz="1400" dirty="0"/>
          </a:p>
        </p:txBody>
      </p:sp>
      <p:sp>
        <p:nvSpPr>
          <p:cNvPr id="16" name="向上箭號圖說文字 15">
            <a:extLst>
              <a:ext uri="{FF2B5EF4-FFF2-40B4-BE49-F238E27FC236}">
                <a16:creationId xmlns:a16="http://schemas.microsoft.com/office/drawing/2014/main" id="{0C2E90CE-17AE-3049-9890-EE36A014040C}"/>
              </a:ext>
            </a:extLst>
          </p:cNvPr>
          <p:cNvSpPr/>
          <p:nvPr/>
        </p:nvSpPr>
        <p:spPr>
          <a:xfrm>
            <a:off x="6449662" y="5215449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[1]</a:t>
            </a:r>
            <a:endParaRPr kumimoji="1" lang="zh-TW" altLang="en-US" sz="1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323297B-A48F-244E-BE90-50AF20C0E339}"/>
              </a:ext>
            </a:extLst>
          </p:cNvPr>
          <p:cNvSpPr/>
          <p:nvPr/>
        </p:nvSpPr>
        <p:spPr>
          <a:xfrm>
            <a:off x="5864775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051648C-F1A9-E440-A3DB-6E2502EE4719}"/>
              </a:ext>
            </a:extLst>
          </p:cNvPr>
          <p:cNvSpPr/>
          <p:nvPr/>
        </p:nvSpPr>
        <p:spPr>
          <a:xfrm>
            <a:off x="6295696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6CBD967-C317-A74C-89EA-9F376143DC48}"/>
              </a:ext>
            </a:extLst>
          </p:cNvPr>
          <p:cNvSpPr/>
          <p:nvPr/>
        </p:nvSpPr>
        <p:spPr>
          <a:xfrm>
            <a:off x="44755" y="2253195"/>
            <a:ext cx="4572001" cy="29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close(1);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已經將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的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[1]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接上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//『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一定要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』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關閉未使用的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否則水龍頭會關不緊（收不到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EOF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）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 “ls”, “ls”,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AC9037F-5A90-3247-B69C-163343FCF392}"/>
              </a:ext>
            </a:extLst>
          </p:cNvPr>
          <p:cNvSpPr/>
          <p:nvPr/>
        </p:nvSpPr>
        <p:spPr>
          <a:xfrm>
            <a:off x="44753" y="1830408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1</a:t>
            </a:r>
            <a:endParaRPr kumimoji="1"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D0F10D7-C2EB-804C-8D44-DBC8CA3FCAFC}"/>
              </a:ext>
            </a:extLst>
          </p:cNvPr>
          <p:cNvSpPr/>
          <p:nvPr/>
        </p:nvSpPr>
        <p:spPr>
          <a:xfrm>
            <a:off x="7448549" y="2677181"/>
            <a:ext cx="4572001" cy="2538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if(pid2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stdin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關上沒用的水龍頭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88F7610-6CC9-764A-A8EF-79EA02125435}"/>
              </a:ext>
            </a:extLst>
          </p:cNvPr>
          <p:cNvSpPr/>
          <p:nvPr/>
        </p:nvSpPr>
        <p:spPr>
          <a:xfrm>
            <a:off x="7448548" y="2254394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2</a:t>
            </a:r>
            <a:endParaRPr kumimoji="1" lang="zh-TW" altLang="en-US" dirty="0"/>
          </a:p>
        </p:txBody>
      </p:sp>
      <p:sp>
        <p:nvSpPr>
          <p:cNvPr id="29" name="向右箭號 28">
            <a:extLst>
              <a:ext uri="{FF2B5EF4-FFF2-40B4-BE49-F238E27FC236}">
                <a16:creationId xmlns:a16="http://schemas.microsoft.com/office/drawing/2014/main" id="{E4AC2C84-FA1C-974E-86E5-B72AE3B9072F}"/>
              </a:ext>
            </a:extLst>
          </p:cNvPr>
          <p:cNvSpPr/>
          <p:nvPr/>
        </p:nvSpPr>
        <p:spPr>
          <a:xfrm>
            <a:off x="6990525" y="3298235"/>
            <a:ext cx="905284" cy="528809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sp>
        <p:nvSpPr>
          <p:cNvPr id="30" name="向左箭號 29">
            <a:extLst>
              <a:ext uri="{FF2B5EF4-FFF2-40B4-BE49-F238E27FC236}">
                <a16:creationId xmlns:a16="http://schemas.microsoft.com/office/drawing/2014/main" id="{5364B80C-A081-A341-B2F1-2D9BF0295D65}"/>
              </a:ext>
            </a:extLst>
          </p:cNvPr>
          <p:cNvSpPr/>
          <p:nvPr/>
        </p:nvSpPr>
        <p:spPr>
          <a:xfrm>
            <a:off x="6990525" y="3883410"/>
            <a:ext cx="905284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B5DA2AE-923F-D048-9EDE-1EA1DE91AC20}"/>
              </a:ext>
            </a:extLst>
          </p:cNvPr>
          <p:cNvSpPr/>
          <p:nvPr/>
        </p:nvSpPr>
        <p:spPr>
          <a:xfrm>
            <a:off x="3261563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5F1F0A9-1873-BE4E-92BA-6A9F3212730F}"/>
              </a:ext>
            </a:extLst>
          </p:cNvPr>
          <p:cNvSpPr/>
          <p:nvPr/>
        </p:nvSpPr>
        <p:spPr>
          <a:xfrm>
            <a:off x="3692484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81261DE-4BCC-DA4E-A534-6FBBC7A51788}"/>
              </a:ext>
            </a:extLst>
          </p:cNvPr>
          <p:cNvSpPr/>
          <p:nvPr/>
        </p:nvSpPr>
        <p:spPr>
          <a:xfrm>
            <a:off x="10703876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55FD015-ED36-5649-874B-321DBEB9810F}"/>
              </a:ext>
            </a:extLst>
          </p:cNvPr>
          <p:cNvSpPr/>
          <p:nvPr/>
        </p:nvSpPr>
        <p:spPr>
          <a:xfrm>
            <a:off x="11134797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cxnSp>
        <p:nvCxnSpPr>
          <p:cNvPr id="39" name="肘形接點 38">
            <a:extLst>
              <a:ext uri="{FF2B5EF4-FFF2-40B4-BE49-F238E27FC236}">
                <a16:creationId xmlns:a16="http://schemas.microsoft.com/office/drawing/2014/main" id="{501DDB79-8C11-A544-8F84-41C11FD974D8}"/>
              </a:ext>
            </a:extLst>
          </p:cNvPr>
          <p:cNvCxnSpPr>
            <a:cxnSpLocks/>
            <a:stCxn id="37" idx="1"/>
            <a:endCxn id="14" idx="1"/>
          </p:cNvCxnSpPr>
          <p:nvPr/>
        </p:nvCxnSpPr>
        <p:spPr>
          <a:xfrm rot="10800000" flipV="1">
            <a:off x="4796652" y="2848009"/>
            <a:ext cx="5907225" cy="2132635"/>
          </a:xfrm>
          <a:prstGeom prst="bentConnector3">
            <a:avLst>
              <a:gd name="adj1" fmla="val 103870"/>
            </a:avLst>
          </a:prstGeom>
          <a:ln w="19050">
            <a:solidFill>
              <a:schemeClr val="tx1">
                <a:lumMod val="95000"/>
                <a:lumOff val="5000"/>
                <a:alpha val="50196"/>
              </a:schemeClr>
            </a:solidFill>
            <a:tailEnd type="triangle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接點 39">
            <a:extLst>
              <a:ext uri="{FF2B5EF4-FFF2-40B4-BE49-F238E27FC236}">
                <a16:creationId xmlns:a16="http://schemas.microsoft.com/office/drawing/2014/main" id="{0D3619FE-6CB3-D04C-B3B2-0BD1CC098E00}"/>
              </a:ext>
            </a:extLst>
          </p:cNvPr>
          <p:cNvCxnSpPr>
            <a:cxnSpLocks/>
            <a:stCxn id="38" idx="2"/>
            <a:endCxn id="14" idx="3"/>
          </p:cNvCxnSpPr>
          <p:nvPr/>
        </p:nvCxnSpPr>
        <p:spPr>
          <a:xfrm rot="5400000">
            <a:off x="8287910" y="1968449"/>
            <a:ext cx="1992938" cy="4031455"/>
          </a:xfrm>
          <a:prstGeom prst="bentConnector2">
            <a:avLst/>
          </a:prstGeom>
          <a:ln w="19050">
            <a:solidFill>
              <a:schemeClr val="tx1">
                <a:lumMod val="95000"/>
                <a:lumOff val="5000"/>
                <a:alpha val="50196"/>
              </a:schemeClr>
            </a:solidFill>
            <a:tailEnd type="triangle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>
            <a:extLst>
              <a:ext uri="{FF2B5EF4-FFF2-40B4-BE49-F238E27FC236}">
                <a16:creationId xmlns:a16="http://schemas.microsoft.com/office/drawing/2014/main" id="{209D4F33-199E-EC43-B7D1-3B856078823C}"/>
              </a:ext>
            </a:extLst>
          </p:cNvPr>
          <p:cNvSpPr/>
          <p:nvPr/>
        </p:nvSpPr>
        <p:spPr>
          <a:xfrm>
            <a:off x="307098" y="4635243"/>
            <a:ext cx="179057" cy="179057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F99A199-116F-BA4E-A437-64215B21D25B}"/>
              </a:ext>
            </a:extLst>
          </p:cNvPr>
          <p:cNvSpPr/>
          <p:nvPr/>
        </p:nvSpPr>
        <p:spPr>
          <a:xfrm>
            <a:off x="44754" y="5215450"/>
            <a:ext cx="4572001" cy="1391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800" dirty="0">
                <a:latin typeface="Consolas" panose="020B0609020204030204" pitchFamily="49" charset="0"/>
                <a:cs typeface="Consolas" panose="020B0609020204030204" pitchFamily="49" charset="0"/>
              </a:rPr>
              <a:t>ls</a:t>
            </a:r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70B50C39-32D4-754C-AC65-CA5C7B56C023}"/>
              </a:ext>
            </a:extLst>
          </p:cNvPr>
          <p:cNvSpPr/>
          <p:nvPr/>
        </p:nvSpPr>
        <p:spPr>
          <a:xfrm>
            <a:off x="4238732" y="5839648"/>
            <a:ext cx="930475" cy="552231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sp>
        <p:nvSpPr>
          <p:cNvPr id="21" name="向左箭號 20">
            <a:extLst>
              <a:ext uri="{FF2B5EF4-FFF2-40B4-BE49-F238E27FC236}">
                <a16:creationId xmlns:a16="http://schemas.microsoft.com/office/drawing/2014/main" id="{764978CE-FD60-C343-AA37-51AC576EAE93}"/>
              </a:ext>
            </a:extLst>
          </p:cNvPr>
          <p:cNvSpPr/>
          <p:nvPr/>
        </p:nvSpPr>
        <p:spPr>
          <a:xfrm>
            <a:off x="4238731" y="5295025"/>
            <a:ext cx="930475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B2CDDC19-EDE9-0941-92EF-D9F61B565A98}"/>
              </a:ext>
            </a:extLst>
          </p:cNvPr>
          <p:cNvCxnSpPr>
            <a:cxnSpLocks/>
            <a:stCxn id="19" idx="3"/>
            <a:endCxn id="14" idx="1"/>
          </p:cNvCxnSpPr>
          <p:nvPr/>
        </p:nvCxnSpPr>
        <p:spPr>
          <a:xfrm flipH="1" flipV="1">
            <a:off x="4796651" y="4980645"/>
            <a:ext cx="372556" cy="1135119"/>
          </a:xfrm>
          <a:prstGeom prst="bentConnector5">
            <a:avLst>
              <a:gd name="adj1" fmla="val -61360"/>
              <a:gd name="adj2" fmla="val 45149"/>
              <a:gd name="adj3" fmla="val 100889"/>
            </a:avLst>
          </a:prstGeom>
          <a:ln w="19050">
            <a:solidFill>
              <a:srgbClr val="008F00">
                <a:alpha val="50196"/>
              </a:srgbClr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圖片 27" descr="一張含有 螢幕擷取畫面 的圖片&#10;&#10;自動產生的描述">
            <a:extLst>
              <a:ext uri="{FF2B5EF4-FFF2-40B4-BE49-F238E27FC236}">
                <a16:creationId xmlns:a16="http://schemas.microsoft.com/office/drawing/2014/main" id="{9B3FD27C-AD9F-BF4D-920B-98DC96597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559" y="6097835"/>
            <a:ext cx="2486121" cy="84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96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TW" dirty="0"/>
              <a:t>pipe</a:t>
            </a:r>
            <a:r>
              <a:rPr kumimoji="1" lang="zh-CN" altLang="en-US" dirty="0"/>
              <a:t>串接程式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142697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89C10-D635-A94E-9B94-24BFAA31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3" y="337179"/>
            <a:ext cx="11975796" cy="1325563"/>
          </a:xfrm>
          <a:gradFill>
            <a:gsLst>
              <a:gs pos="61000">
                <a:srgbClr val="BB9479"/>
              </a:gs>
              <a:gs pos="0">
                <a:schemeClr val="accent2">
                  <a:lumMod val="50000"/>
                </a:schemeClr>
              </a:gs>
              <a:gs pos="100000">
                <a:srgbClr val="FFFFFF"/>
              </a:gs>
            </a:gsLst>
            <a:lin ang="0" scaled="0"/>
          </a:gradFill>
        </p:spPr>
        <p:txBody>
          <a:bodyPr/>
          <a:lstStyle/>
          <a:p>
            <a:r>
              <a:rPr kumimoji="1" lang="zh-TW" altLang="en-US" b="1" dirty="0">
                <a:solidFill>
                  <a:schemeClr val="bg1"/>
                </a:solidFill>
              </a:rPr>
              <a:t>程式碼概念圖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CB3B27-65EE-A84C-8521-A4AEB610ED70}"/>
              </a:ext>
            </a:extLst>
          </p:cNvPr>
          <p:cNvSpPr/>
          <p:nvPr/>
        </p:nvSpPr>
        <p:spPr>
          <a:xfrm>
            <a:off x="4011087" y="889410"/>
            <a:ext cx="3487993" cy="3152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pipe(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pid1 = fork()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(pid1 &gt; 0)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pid2=fork();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(pid2&gt;0)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AB5F57-D82A-F840-A441-763DB58C1721}"/>
              </a:ext>
            </a:extLst>
          </p:cNvPr>
          <p:cNvSpPr/>
          <p:nvPr/>
        </p:nvSpPr>
        <p:spPr>
          <a:xfrm>
            <a:off x="4000312" y="459003"/>
            <a:ext cx="3498768" cy="43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main</a:t>
            </a:r>
            <a:endParaRPr kumimoji="1" lang="zh-TW" altLang="en-US" dirty="0"/>
          </a:p>
        </p:txBody>
      </p:sp>
      <p:pic>
        <p:nvPicPr>
          <p:cNvPr id="14" name="Picture 2" descr="「pipe png」的圖片搜尋結果">
            <a:extLst>
              <a:ext uri="{FF2B5EF4-FFF2-40B4-BE49-F238E27FC236}">
                <a16:creationId xmlns:a16="http://schemas.microsoft.com/office/drawing/2014/main" id="{9520F61C-2AB0-7146-8DD9-4B337ABEF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651" y="4594395"/>
            <a:ext cx="2472000" cy="7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向上箭號圖說文字 2">
            <a:extLst>
              <a:ext uri="{FF2B5EF4-FFF2-40B4-BE49-F238E27FC236}">
                <a16:creationId xmlns:a16="http://schemas.microsoft.com/office/drawing/2014/main" id="{3EE7C121-FF19-834B-A752-CFC550BD47AD}"/>
              </a:ext>
            </a:extLst>
          </p:cNvPr>
          <p:cNvSpPr/>
          <p:nvPr/>
        </p:nvSpPr>
        <p:spPr>
          <a:xfrm>
            <a:off x="4685068" y="5223070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[0]</a:t>
            </a:r>
            <a:endParaRPr kumimoji="1" lang="zh-TW" altLang="en-US" sz="1400" dirty="0"/>
          </a:p>
        </p:txBody>
      </p:sp>
      <p:sp>
        <p:nvSpPr>
          <p:cNvPr id="16" name="向上箭號圖說文字 15">
            <a:extLst>
              <a:ext uri="{FF2B5EF4-FFF2-40B4-BE49-F238E27FC236}">
                <a16:creationId xmlns:a16="http://schemas.microsoft.com/office/drawing/2014/main" id="{0C2E90CE-17AE-3049-9890-EE36A014040C}"/>
              </a:ext>
            </a:extLst>
          </p:cNvPr>
          <p:cNvSpPr/>
          <p:nvPr/>
        </p:nvSpPr>
        <p:spPr>
          <a:xfrm>
            <a:off x="6449662" y="5215449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[1]</a:t>
            </a:r>
            <a:endParaRPr kumimoji="1" lang="zh-TW" altLang="en-US" sz="1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323297B-A48F-244E-BE90-50AF20C0E339}"/>
              </a:ext>
            </a:extLst>
          </p:cNvPr>
          <p:cNvSpPr/>
          <p:nvPr/>
        </p:nvSpPr>
        <p:spPr>
          <a:xfrm>
            <a:off x="5864775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051648C-F1A9-E440-A3DB-6E2502EE4719}"/>
              </a:ext>
            </a:extLst>
          </p:cNvPr>
          <p:cNvSpPr/>
          <p:nvPr/>
        </p:nvSpPr>
        <p:spPr>
          <a:xfrm>
            <a:off x="6295696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6CBD967-C317-A74C-89EA-9F376143DC48}"/>
              </a:ext>
            </a:extLst>
          </p:cNvPr>
          <p:cNvSpPr/>
          <p:nvPr/>
        </p:nvSpPr>
        <p:spPr>
          <a:xfrm>
            <a:off x="44755" y="2253195"/>
            <a:ext cx="4572001" cy="29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close(1);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已經將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的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[1]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接上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//『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一定要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』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關閉未使用的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否則水龍頭會關不緊（收不到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EOF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）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 “ls”, “ls”,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AC9037F-5A90-3247-B69C-163343FCF392}"/>
              </a:ext>
            </a:extLst>
          </p:cNvPr>
          <p:cNvSpPr/>
          <p:nvPr/>
        </p:nvSpPr>
        <p:spPr>
          <a:xfrm>
            <a:off x="44753" y="1830408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1</a:t>
            </a:r>
            <a:endParaRPr kumimoji="1"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D0F10D7-C2EB-804C-8D44-DBC8CA3FCAFC}"/>
              </a:ext>
            </a:extLst>
          </p:cNvPr>
          <p:cNvSpPr/>
          <p:nvPr/>
        </p:nvSpPr>
        <p:spPr>
          <a:xfrm>
            <a:off x="7448549" y="2677181"/>
            <a:ext cx="4572001" cy="2538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if(pid2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stdin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關上沒用的水龍頭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88F7610-6CC9-764A-A8EF-79EA02125435}"/>
              </a:ext>
            </a:extLst>
          </p:cNvPr>
          <p:cNvSpPr/>
          <p:nvPr/>
        </p:nvSpPr>
        <p:spPr>
          <a:xfrm>
            <a:off x="7448548" y="2254394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2</a:t>
            </a:r>
            <a:endParaRPr kumimoji="1" lang="zh-TW" altLang="en-US" dirty="0"/>
          </a:p>
        </p:txBody>
      </p:sp>
      <p:sp>
        <p:nvSpPr>
          <p:cNvPr id="29" name="向右箭號 28">
            <a:extLst>
              <a:ext uri="{FF2B5EF4-FFF2-40B4-BE49-F238E27FC236}">
                <a16:creationId xmlns:a16="http://schemas.microsoft.com/office/drawing/2014/main" id="{E4AC2C84-FA1C-974E-86E5-B72AE3B9072F}"/>
              </a:ext>
            </a:extLst>
          </p:cNvPr>
          <p:cNvSpPr/>
          <p:nvPr/>
        </p:nvSpPr>
        <p:spPr>
          <a:xfrm>
            <a:off x="6990525" y="3298235"/>
            <a:ext cx="905284" cy="528809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sp>
        <p:nvSpPr>
          <p:cNvPr id="30" name="向左箭號 29">
            <a:extLst>
              <a:ext uri="{FF2B5EF4-FFF2-40B4-BE49-F238E27FC236}">
                <a16:creationId xmlns:a16="http://schemas.microsoft.com/office/drawing/2014/main" id="{5364B80C-A081-A341-B2F1-2D9BF0295D65}"/>
              </a:ext>
            </a:extLst>
          </p:cNvPr>
          <p:cNvSpPr/>
          <p:nvPr/>
        </p:nvSpPr>
        <p:spPr>
          <a:xfrm>
            <a:off x="6990525" y="3883410"/>
            <a:ext cx="905284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B5DA2AE-923F-D048-9EDE-1EA1DE91AC20}"/>
              </a:ext>
            </a:extLst>
          </p:cNvPr>
          <p:cNvSpPr/>
          <p:nvPr/>
        </p:nvSpPr>
        <p:spPr>
          <a:xfrm>
            <a:off x="3261563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5F1F0A9-1873-BE4E-92BA-6A9F3212730F}"/>
              </a:ext>
            </a:extLst>
          </p:cNvPr>
          <p:cNvSpPr/>
          <p:nvPr/>
        </p:nvSpPr>
        <p:spPr>
          <a:xfrm>
            <a:off x="3692484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81261DE-4BCC-DA4E-A534-6FBBC7A51788}"/>
              </a:ext>
            </a:extLst>
          </p:cNvPr>
          <p:cNvSpPr/>
          <p:nvPr/>
        </p:nvSpPr>
        <p:spPr>
          <a:xfrm>
            <a:off x="10703876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55FD015-ED36-5649-874B-321DBEB9810F}"/>
              </a:ext>
            </a:extLst>
          </p:cNvPr>
          <p:cNvSpPr/>
          <p:nvPr/>
        </p:nvSpPr>
        <p:spPr>
          <a:xfrm>
            <a:off x="11134797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cxnSp>
        <p:nvCxnSpPr>
          <p:cNvPr id="39" name="肘形接點 38">
            <a:extLst>
              <a:ext uri="{FF2B5EF4-FFF2-40B4-BE49-F238E27FC236}">
                <a16:creationId xmlns:a16="http://schemas.microsoft.com/office/drawing/2014/main" id="{501DDB79-8C11-A544-8F84-41C11FD974D8}"/>
              </a:ext>
            </a:extLst>
          </p:cNvPr>
          <p:cNvCxnSpPr>
            <a:cxnSpLocks/>
            <a:stCxn id="37" idx="1"/>
            <a:endCxn id="14" idx="1"/>
          </p:cNvCxnSpPr>
          <p:nvPr/>
        </p:nvCxnSpPr>
        <p:spPr>
          <a:xfrm rot="10800000" flipV="1">
            <a:off x="4796652" y="2848009"/>
            <a:ext cx="5907225" cy="2132635"/>
          </a:xfrm>
          <a:prstGeom prst="bentConnector3">
            <a:avLst>
              <a:gd name="adj1" fmla="val 103870"/>
            </a:avLst>
          </a:prstGeom>
          <a:ln w="19050">
            <a:solidFill>
              <a:schemeClr val="tx1">
                <a:lumMod val="95000"/>
                <a:lumOff val="5000"/>
                <a:alpha val="50196"/>
              </a:schemeClr>
            </a:solidFill>
            <a:tailEnd type="triangle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接點 39">
            <a:extLst>
              <a:ext uri="{FF2B5EF4-FFF2-40B4-BE49-F238E27FC236}">
                <a16:creationId xmlns:a16="http://schemas.microsoft.com/office/drawing/2014/main" id="{0D3619FE-6CB3-D04C-B3B2-0BD1CC098E00}"/>
              </a:ext>
            </a:extLst>
          </p:cNvPr>
          <p:cNvCxnSpPr>
            <a:cxnSpLocks/>
            <a:stCxn id="38" idx="2"/>
            <a:endCxn id="14" idx="3"/>
          </p:cNvCxnSpPr>
          <p:nvPr/>
        </p:nvCxnSpPr>
        <p:spPr>
          <a:xfrm rot="5400000">
            <a:off x="8287910" y="1968449"/>
            <a:ext cx="1992938" cy="4031455"/>
          </a:xfrm>
          <a:prstGeom prst="bentConnector2">
            <a:avLst/>
          </a:prstGeom>
          <a:ln w="19050">
            <a:solidFill>
              <a:schemeClr val="tx1">
                <a:lumMod val="95000"/>
                <a:lumOff val="5000"/>
                <a:alpha val="50196"/>
              </a:schemeClr>
            </a:solidFill>
            <a:tailEnd type="triangle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6F99A199-116F-BA4E-A437-64215B21D25B}"/>
              </a:ext>
            </a:extLst>
          </p:cNvPr>
          <p:cNvSpPr/>
          <p:nvPr/>
        </p:nvSpPr>
        <p:spPr>
          <a:xfrm>
            <a:off x="44754" y="5215450"/>
            <a:ext cx="4572001" cy="1391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800" dirty="0">
                <a:latin typeface="Consolas" panose="020B0609020204030204" pitchFamily="49" charset="0"/>
                <a:cs typeface="Consolas" panose="020B0609020204030204" pitchFamily="49" charset="0"/>
              </a:rPr>
              <a:t>ls</a:t>
            </a:r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70B50C39-32D4-754C-AC65-CA5C7B56C023}"/>
              </a:ext>
            </a:extLst>
          </p:cNvPr>
          <p:cNvSpPr/>
          <p:nvPr/>
        </p:nvSpPr>
        <p:spPr>
          <a:xfrm>
            <a:off x="4238732" y="5839648"/>
            <a:ext cx="930475" cy="552231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sp>
        <p:nvSpPr>
          <p:cNvPr id="21" name="向左箭號 20">
            <a:extLst>
              <a:ext uri="{FF2B5EF4-FFF2-40B4-BE49-F238E27FC236}">
                <a16:creationId xmlns:a16="http://schemas.microsoft.com/office/drawing/2014/main" id="{764978CE-FD60-C343-AA37-51AC576EAE93}"/>
              </a:ext>
            </a:extLst>
          </p:cNvPr>
          <p:cNvSpPr/>
          <p:nvPr/>
        </p:nvSpPr>
        <p:spPr>
          <a:xfrm>
            <a:off x="4238731" y="5295025"/>
            <a:ext cx="930475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B2CDDC19-EDE9-0941-92EF-D9F61B565A98}"/>
              </a:ext>
            </a:extLst>
          </p:cNvPr>
          <p:cNvCxnSpPr>
            <a:cxnSpLocks/>
            <a:stCxn id="19" idx="3"/>
            <a:endCxn id="14" idx="1"/>
          </p:cNvCxnSpPr>
          <p:nvPr/>
        </p:nvCxnSpPr>
        <p:spPr>
          <a:xfrm flipH="1" flipV="1">
            <a:off x="4796651" y="4980645"/>
            <a:ext cx="372556" cy="1135119"/>
          </a:xfrm>
          <a:prstGeom prst="bentConnector5">
            <a:avLst>
              <a:gd name="adj1" fmla="val -61360"/>
              <a:gd name="adj2" fmla="val 45149"/>
              <a:gd name="adj3" fmla="val 100889"/>
            </a:avLst>
          </a:prstGeom>
          <a:ln w="19050">
            <a:solidFill>
              <a:srgbClr val="008F00">
                <a:alpha val="50196"/>
              </a:srgbClr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橢圓 32">
            <a:extLst>
              <a:ext uri="{FF2B5EF4-FFF2-40B4-BE49-F238E27FC236}">
                <a16:creationId xmlns:a16="http://schemas.microsoft.com/office/drawing/2014/main" id="{08A64A51-0F5C-4241-8C40-D48682DE6F8E}"/>
              </a:ext>
            </a:extLst>
          </p:cNvPr>
          <p:cNvSpPr/>
          <p:nvPr/>
        </p:nvSpPr>
        <p:spPr>
          <a:xfrm>
            <a:off x="7750264" y="3469548"/>
            <a:ext cx="179057" cy="179057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4" name="圖片 33" descr="一張含有 螢幕擷取畫面 的圖片&#10;&#10;自動產生的描述">
            <a:extLst>
              <a:ext uri="{FF2B5EF4-FFF2-40B4-BE49-F238E27FC236}">
                <a16:creationId xmlns:a16="http://schemas.microsoft.com/office/drawing/2014/main" id="{7CB1EAE4-6D87-C64E-B1C8-4A1C9B75D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559" y="6097835"/>
            <a:ext cx="2486121" cy="84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86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89C10-D635-A94E-9B94-24BFAA31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3" y="337179"/>
            <a:ext cx="11975796" cy="1325563"/>
          </a:xfrm>
          <a:gradFill>
            <a:gsLst>
              <a:gs pos="61000">
                <a:srgbClr val="BB9479"/>
              </a:gs>
              <a:gs pos="0">
                <a:schemeClr val="accent2">
                  <a:lumMod val="50000"/>
                </a:schemeClr>
              </a:gs>
              <a:gs pos="100000">
                <a:srgbClr val="FFFFFF"/>
              </a:gs>
            </a:gsLst>
            <a:lin ang="0" scaled="0"/>
          </a:gradFill>
        </p:spPr>
        <p:txBody>
          <a:bodyPr/>
          <a:lstStyle/>
          <a:p>
            <a:r>
              <a:rPr kumimoji="1" lang="zh-TW" altLang="en-US" b="1" dirty="0">
                <a:solidFill>
                  <a:schemeClr val="bg1"/>
                </a:solidFill>
              </a:rPr>
              <a:t>程式碼概念圖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CB3B27-65EE-A84C-8521-A4AEB610ED70}"/>
              </a:ext>
            </a:extLst>
          </p:cNvPr>
          <p:cNvSpPr/>
          <p:nvPr/>
        </p:nvSpPr>
        <p:spPr>
          <a:xfrm>
            <a:off x="4011087" y="889410"/>
            <a:ext cx="3487993" cy="3152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pipe(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pid1 = fork()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(pid1 &gt; 0)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pid2=fork();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(pid2&gt;0)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AB5F57-D82A-F840-A441-763DB58C1721}"/>
              </a:ext>
            </a:extLst>
          </p:cNvPr>
          <p:cNvSpPr/>
          <p:nvPr/>
        </p:nvSpPr>
        <p:spPr>
          <a:xfrm>
            <a:off x="4000312" y="459003"/>
            <a:ext cx="3498768" cy="43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main</a:t>
            </a:r>
            <a:endParaRPr kumimoji="1" lang="zh-TW" altLang="en-US" dirty="0"/>
          </a:p>
        </p:txBody>
      </p:sp>
      <p:pic>
        <p:nvPicPr>
          <p:cNvPr id="14" name="Picture 2" descr="「pipe png」的圖片搜尋結果">
            <a:extLst>
              <a:ext uri="{FF2B5EF4-FFF2-40B4-BE49-F238E27FC236}">
                <a16:creationId xmlns:a16="http://schemas.microsoft.com/office/drawing/2014/main" id="{9520F61C-2AB0-7146-8DD9-4B337ABEF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651" y="4594395"/>
            <a:ext cx="2472000" cy="7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向上箭號圖說文字 2">
            <a:extLst>
              <a:ext uri="{FF2B5EF4-FFF2-40B4-BE49-F238E27FC236}">
                <a16:creationId xmlns:a16="http://schemas.microsoft.com/office/drawing/2014/main" id="{3EE7C121-FF19-834B-A752-CFC550BD47AD}"/>
              </a:ext>
            </a:extLst>
          </p:cNvPr>
          <p:cNvSpPr/>
          <p:nvPr/>
        </p:nvSpPr>
        <p:spPr>
          <a:xfrm>
            <a:off x="4685068" y="5223070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[0]</a:t>
            </a:r>
            <a:endParaRPr kumimoji="1" lang="zh-TW" altLang="en-US" sz="1400" dirty="0"/>
          </a:p>
        </p:txBody>
      </p:sp>
      <p:sp>
        <p:nvSpPr>
          <p:cNvPr id="16" name="向上箭號圖說文字 15">
            <a:extLst>
              <a:ext uri="{FF2B5EF4-FFF2-40B4-BE49-F238E27FC236}">
                <a16:creationId xmlns:a16="http://schemas.microsoft.com/office/drawing/2014/main" id="{0C2E90CE-17AE-3049-9890-EE36A014040C}"/>
              </a:ext>
            </a:extLst>
          </p:cNvPr>
          <p:cNvSpPr/>
          <p:nvPr/>
        </p:nvSpPr>
        <p:spPr>
          <a:xfrm>
            <a:off x="6449662" y="5215449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[1]</a:t>
            </a:r>
            <a:endParaRPr kumimoji="1" lang="zh-TW" altLang="en-US" sz="1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323297B-A48F-244E-BE90-50AF20C0E339}"/>
              </a:ext>
            </a:extLst>
          </p:cNvPr>
          <p:cNvSpPr/>
          <p:nvPr/>
        </p:nvSpPr>
        <p:spPr>
          <a:xfrm>
            <a:off x="5864775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051648C-F1A9-E440-A3DB-6E2502EE4719}"/>
              </a:ext>
            </a:extLst>
          </p:cNvPr>
          <p:cNvSpPr/>
          <p:nvPr/>
        </p:nvSpPr>
        <p:spPr>
          <a:xfrm>
            <a:off x="6295696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6CBD967-C317-A74C-89EA-9F376143DC48}"/>
              </a:ext>
            </a:extLst>
          </p:cNvPr>
          <p:cNvSpPr/>
          <p:nvPr/>
        </p:nvSpPr>
        <p:spPr>
          <a:xfrm>
            <a:off x="44755" y="2253195"/>
            <a:ext cx="4572001" cy="29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close(1);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已經將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的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[1]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接上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//『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一定要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』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關閉未使用的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否則水龍頭會關不緊（收不到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EOF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）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 “ls”, “ls”,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AC9037F-5A90-3247-B69C-163343FCF392}"/>
              </a:ext>
            </a:extLst>
          </p:cNvPr>
          <p:cNvSpPr/>
          <p:nvPr/>
        </p:nvSpPr>
        <p:spPr>
          <a:xfrm>
            <a:off x="44753" y="1830408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1</a:t>
            </a:r>
            <a:endParaRPr kumimoji="1"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D0F10D7-C2EB-804C-8D44-DBC8CA3FCAFC}"/>
              </a:ext>
            </a:extLst>
          </p:cNvPr>
          <p:cNvSpPr/>
          <p:nvPr/>
        </p:nvSpPr>
        <p:spPr>
          <a:xfrm>
            <a:off x="7448549" y="2677181"/>
            <a:ext cx="4572001" cy="2538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if(pid2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stdin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關上沒用的水龍頭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88F7610-6CC9-764A-A8EF-79EA02125435}"/>
              </a:ext>
            </a:extLst>
          </p:cNvPr>
          <p:cNvSpPr/>
          <p:nvPr/>
        </p:nvSpPr>
        <p:spPr>
          <a:xfrm>
            <a:off x="7448548" y="2254394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2</a:t>
            </a:r>
            <a:endParaRPr kumimoji="1" lang="zh-TW" altLang="en-US" dirty="0"/>
          </a:p>
        </p:txBody>
      </p:sp>
      <p:sp>
        <p:nvSpPr>
          <p:cNvPr id="29" name="向右箭號 28">
            <a:extLst>
              <a:ext uri="{FF2B5EF4-FFF2-40B4-BE49-F238E27FC236}">
                <a16:creationId xmlns:a16="http://schemas.microsoft.com/office/drawing/2014/main" id="{E4AC2C84-FA1C-974E-86E5-B72AE3B9072F}"/>
              </a:ext>
            </a:extLst>
          </p:cNvPr>
          <p:cNvSpPr/>
          <p:nvPr/>
        </p:nvSpPr>
        <p:spPr>
          <a:xfrm>
            <a:off x="6990525" y="3298235"/>
            <a:ext cx="905284" cy="52880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sp>
        <p:nvSpPr>
          <p:cNvPr id="30" name="向左箭號 29">
            <a:extLst>
              <a:ext uri="{FF2B5EF4-FFF2-40B4-BE49-F238E27FC236}">
                <a16:creationId xmlns:a16="http://schemas.microsoft.com/office/drawing/2014/main" id="{5364B80C-A081-A341-B2F1-2D9BF0295D65}"/>
              </a:ext>
            </a:extLst>
          </p:cNvPr>
          <p:cNvSpPr/>
          <p:nvPr/>
        </p:nvSpPr>
        <p:spPr>
          <a:xfrm>
            <a:off x="6990525" y="3883410"/>
            <a:ext cx="905284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B5DA2AE-923F-D048-9EDE-1EA1DE91AC20}"/>
              </a:ext>
            </a:extLst>
          </p:cNvPr>
          <p:cNvSpPr/>
          <p:nvPr/>
        </p:nvSpPr>
        <p:spPr>
          <a:xfrm>
            <a:off x="3261563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5F1F0A9-1873-BE4E-92BA-6A9F3212730F}"/>
              </a:ext>
            </a:extLst>
          </p:cNvPr>
          <p:cNvSpPr/>
          <p:nvPr/>
        </p:nvSpPr>
        <p:spPr>
          <a:xfrm>
            <a:off x="3692484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81261DE-4BCC-DA4E-A534-6FBBC7A51788}"/>
              </a:ext>
            </a:extLst>
          </p:cNvPr>
          <p:cNvSpPr/>
          <p:nvPr/>
        </p:nvSpPr>
        <p:spPr>
          <a:xfrm>
            <a:off x="10703876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55FD015-ED36-5649-874B-321DBEB9810F}"/>
              </a:ext>
            </a:extLst>
          </p:cNvPr>
          <p:cNvSpPr/>
          <p:nvPr/>
        </p:nvSpPr>
        <p:spPr>
          <a:xfrm>
            <a:off x="11134797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cxnSp>
        <p:nvCxnSpPr>
          <p:cNvPr id="39" name="肘形接點 38">
            <a:extLst>
              <a:ext uri="{FF2B5EF4-FFF2-40B4-BE49-F238E27FC236}">
                <a16:creationId xmlns:a16="http://schemas.microsoft.com/office/drawing/2014/main" id="{501DDB79-8C11-A544-8F84-41C11FD974D8}"/>
              </a:ext>
            </a:extLst>
          </p:cNvPr>
          <p:cNvCxnSpPr>
            <a:cxnSpLocks/>
            <a:stCxn id="37" idx="1"/>
            <a:endCxn id="14" idx="1"/>
          </p:cNvCxnSpPr>
          <p:nvPr/>
        </p:nvCxnSpPr>
        <p:spPr>
          <a:xfrm rot="10800000" flipV="1">
            <a:off x="4796652" y="2848009"/>
            <a:ext cx="5907225" cy="2132635"/>
          </a:xfrm>
          <a:prstGeom prst="bentConnector3">
            <a:avLst>
              <a:gd name="adj1" fmla="val 103870"/>
            </a:avLst>
          </a:prstGeom>
          <a:ln w="19050">
            <a:solidFill>
              <a:schemeClr val="tx1">
                <a:lumMod val="95000"/>
                <a:lumOff val="5000"/>
                <a:alpha val="50196"/>
              </a:schemeClr>
            </a:solidFill>
            <a:tailEnd type="triangle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接點 39">
            <a:extLst>
              <a:ext uri="{FF2B5EF4-FFF2-40B4-BE49-F238E27FC236}">
                <a16:creationId xmlns:a16="http://schemas.microsoft.com/office/drawing/2014/main" id="{0D3619FE-6CB3-D04C-B3B2-0BD1CC098E00}"/>
              </a:ext>
            </a:extLst>
          </p:cNvPr>
          <p:cNvCxnSpPr>
            <a:cxnSpLocks/>
            <a:stCxn id="38" idx="2"/>
            <a:endCxn id="14" idx="3"/>
          </p:cNvCxnSpPr>
          <p:nvPr/>
        </p:nvCxnSpPr>
        <p:spPr>
          <a:xfrm rot="5400000">
            <a:off x="8287910" y="1968449"/>
            <a:ext cx="1992938" cy="4031455"/>
          </a:xfrm>
          <a:prstGeom prst="bentConnector2">
            <a:avLst/>
          </a:prstGeom>
          <a:ln w="19050">
            <a:solidFill>
              <a:schemeClr val="tx1">
                <a:lumMod val="95000"/>
                <a:lumOff val="5000"/>
                <a:alpha val="50196"/>
              </a:schemeClr>
            </a:solidFill>
            <a:tailEnd type="triangle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6F99A199-116F-BA4E-A437-64215B21D25B}"/>
              </a:ext>
            </a:extLst>
          </p:cNvPr>
          <p:cNvSpPr/>
          <p:nvPr/>
        </p:nvSpPr>
        <p:spPr>
          <a:xfrm>
            <a:off x="44754" y="5215450"/>
            <a:ext cx="4572001" cy="1391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800" dirty="0">
                <a:latin typeface="Consolas" panose="020B0609020204030204" pitchFamily="49" charset="0"/>
                <a:cs typeface="Consolas" panose="020B0609020204030204" pitchFamily="49" charset="0"/>
              </a:rPr>
              <a:t>ls</a:t>
            </a:r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70B50C39-32D4-754C-AC65-CA5C7B56C023}"/>
              </a:ext>
            </a:extLst>
          </p:cNvPr>
          <p:cNvSpPr/>
          <p:nvPr/>
        </p:nvSpPr>
        <p:spPr>
          <a:xfrm>
            <a:off x="4238732" y="5839648"/>
            <a:ext cx="930475" cy="552231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sp>
        <p:nvSpPr>
          <p:cNvPr id="21" name="向左箭號 20">
            <a:extLst>
              <a:ext uri="{FF2B5EF4-FFF2-40B4-BE49-F238E27FC236}">
                <a16:creationId xmlns:a16="http://schemas.microsoft.com/office/drawing/2014/main" id="{764978CE-FD60-C343-AA37-51AC576EAE93}"/>
              </a:ext>
            </a:extLst>
          </p:cNvPr>
          <p:cNvSpPr/>
          <p:nvPr/>
        </p:nvSpPr>
        <p:spPr>
          <a:xfrm>
            <a:off x="4238731" y="5295025"/>
            <a:ext cx="930475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B2CDDC19-EDE9-0941-92EF-D9F61B565A98}"/>
              </a:ext>
            </a:extLst>
          </p:cNvPr>
          <p:cNvCxnSpPr>
            <a:cxnSpLocks/>
            <a:stCxn id="19" idx="3"/>
            <a:endCxn id="14" idx="1"/>
          </p:cNvCxnSpPr>
          <p:nvPr/>
        </p:nvCxnSpPr>
        <p:spPr>
          <a:xfrm flipH="1" flipV="1">
            <a:off x="4796651" y="4980645"/>
            <a:ext cx="372556" cy="1135119"/>
          </a:xfrm>
          <a:prstGeom prst="bentConnector5">
            <a:avLst>
              <a:gd name="adj1" fmla="val -61360"/>
              <a:gd name="adj2" fmla="val 45149"/>
              <a:gd name="adj3" fmla="val 100889"/>
            </a:avLst>
          </a:prstGeom>
          <a:ln w="19050">
            <a:solidFill>
              <a:srgbClr val="008F00">
                <a:alpha val="50196"/>
              </a:srgbClr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橢圓 32">
            <a:extLst>
              <a:ext uri="{FF2B5EF4-FFF2-40B4-BE49-F238E27FC236}">
                <a16:creationId xmlns:a16="http://schemas.microsoft.com/office/drawing/2014/main" id="{08A64A51-0F5C-4241-8C40-D48682DE6F8E}"/>
              </a:ext>
            </a:extLst>
          </p:cNvPr>
          <p:cNvSpPr/>
          <p:nvPr/>
        </p:nvSpPr>
        <p:spPr>
          <a:xfrm>
            <a:off x="7750264" y="3469548"/>
            <a:ext cx="179057" cy="179057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4" name="圖片 33" descr="一張含有 螢幕擷取畫面 的圖片&#10;&#10;自動產生的描述">
            <a:extLst>
              <a:ext uri="{FF2B5EF4-FFF2-40B4-BE49-F238E27FC236}">
                <a16:creationId xmlns:a16="http://schemas.microsoft.com/office/drawing/2014/main" id="{7CB1EAE4-6D87-C64E-B1C8-4A1C9B75D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559" y="6097835"/>
            <a:ext cx="2486121" cy="84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441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89C10-D635-A94E-9B94-24BFAA31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3" y="337179"/>
            <a:ext cx="11975796" cy="1325563"/>
          </a:xfrm>
          <a:gradFill>
            <a:gsLst>
              <a:gs pos="61000">
                <a:srgbClr val="BB9479"/>
              </a:gs>
              <a:gs pos="0">
                <a:schemeClr val="accent2">
                  <a:lumMod val="50000"/>
                </a:schemeClr>
              </a:gs>
              <a:gs pos="100000">
                <a:srgbClr val="FFFFFF"/>
              </a:gs>
            </a:gsLst>
            <a:lin ang="0" scaled="0"/>
          </a:gradFill>
        </p:spPr>
        <p:txBody>
          <a:bodyPr/>
          <a:lstStyle/>
          <a:p>
            <a:r>
              <a:rPr kumimoji="1" lang="zh-TW" altLang="en-US" b="1" dirty="0">
                <a:solidFill>
                  <a:schemeClr val="bg1"/>
                </a:solidFill>
              </a:rPr>
              <a:t>程式碼概念圖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CB3B27-65EE-A84C-8521-A4AEB610ED70}"/>
              </a:ext>
            </a:extLst>
          </p:cNvPr>
          <p:cNvSpPr/>
          <p:nvPr/>
        </p:nvSpPr>
        <p:spPr>
          <a:xfrm>
            <a:off x="4011087" y="889410"/>
            <a:ext cx="3487993" cy="3152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pipe(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pid1 = fork()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(pid1 &gt; 0)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pid2=fork();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(pid2&gt;0)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AB5F57-D82A-F840-A441-763DB58C1721}"/>
              </a:ext>
            </a:extLst>
          </p:cNvPr>
          <p:cNvSpPr/>
          <p:nvPr/>
        </p:nvSpPr>
        <p:spPr>
          <a:xfrm>
            <a:off x="4000312" y="459003"/>
            <a:ext cx="3498768" cy="43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main</a:t>
            </a:r>
            <a:endParaRPr kumimoji="1" lang="zh-TW" altLang="en-US" dirty="0"/>
          </a:p>
        </p:txBody>
      </p:sp>
      <p:pic>
        <p:nvPicPr>
          <p:cNvPr id="14" name="Picture 2" descr="「pipe png」的圖片搜尋結果">
            <a:extLst>
              <a:ext uri="{FF2B5EF4-FFF2-40B4-BE49-F238E27FC236}">
                <a16:creationId xmlns:a16="http://schemas.microsoft.com/office/drawing/2014/main" id="{9520F61C-2AB0-7146-8DD9-4B337ABEF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651" y="4594395"/>
            <a:ext cx="2472000" cy="7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向上箭號圖說文字 2">
            <a:extLst>
              <a:ext uri="{FF2B5EF4-FFF2-40B4-BE49-F238E27FC236}">
                <a16:creationId xmlns:a16="http://schemas.microsoft.com/office/drawing/2014/main" id="{3EE7C121-FF19-834B-A752-CFC550BD47AD}"/>
              </a:ext>
            </a:extLst>
          </p:cNvPr>
          <p:cNvSpPr/>
          <p:nvPr/>
        </p:nvSpPr>
        <p:spPr>
          <a:xfrm>
            <a:off x="4685068" y="5223070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[0]</a:t>
            </a:r>
            <a:endParaRPr kumimoji="1" lang="zh-TW" altLang="en-US" sz="1400" dirty="0"/>
          </a:p>
        </p:txBody>
      </p:sp>
      <p:sp>
        <p:nvSpPr>
          <p:cNvPr id="16" name="向上箭號圖說文字 15">
            <a:extLst>
              <a:ext uri="{FF2B5EF4-FFF2-40B4-BE49-F238E27FC236}">
                <a16:creationId xmlns:a16="http://schemas.microsoft.com/office/drawing/2014/main" id="{0C2E90CE-17AE-3049-9890-EE36A014040C}"/>
              </a:ext>
            </a:extLst>
          </p:cNvPr>
          <p:cNvSpPr/>
          <p:nvPr/>
        </p:nvSpPr>
        <p:spPr>
          <a:xfrm>
            <a:off x="6449662" y="5215449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[1]</a:t>
            </a:r>
            <a:endParaRPr kumimoji="1" lang="zh-TW" altLang="en-US" sz="1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323297B-A48F-244E-BE90-50AF20C0E339}"/>
              </a:ext>
            </a:extLst>
          </p:cNvPr>
          <p:cNvSpPr/>
          <p:nvPr/>
        </p:nvSpPr>
        <p:spPr>
          <a:xfrm>
            <a:off x="5864775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051648C-F1A9-E440-A3DB-6E2502EE4719}"/>
              </a:ext>
            </a:extLst>
          </p:cNvPr>
          <p:cNvSpPr/>
          <p:nvPr/>
        </p:nvSpPr>
        <p:spPr>
          <a:xfrm>
            <a:off x="6295696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6CBD967-C317-A74C-89EA-9F376143DC48}"/>
              </a:ext>
            </a:extLst>
          </p:cNvPr>
          <p:cNvSpPr/>
          <p:nvPr/>
        </p:nvSpPr>
        <p:spPr>
          <a:xfrm>
            <a:off x="44755" y="2253195"/>
            <a:ext cx="4572001" cy="29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close(1);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已經將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的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[1]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接上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//『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一定要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』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關閉未使用的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否則水龍頭會關不緊（收不到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EOF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）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 “ls”, “ls”,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AC9037F-5A90-3247-B69C-163343FCF392}"/>
              </a:ext>
            </a:extLst>
          </p:cNvPr>
          <p:cNvSpPr/>
          <p:nvPr/>
        </p:nvSpPr>
        <p:spPr>
          <a:xfrm>
            <a:off x="44753" y="1830408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1</a:t>
            </a:r>
            <a:endParaRPr kumimoji="1"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D0F10D7-C2EB-804C-8D44-DBC8CA3FCAFC}"/>
              </a:ext>
            </a:extLst>
          </p:cNvPr>
          <p:cNvSpPr/>
          <p:nvPr/>
        </p:nvSpPr>
        <p:spPr>
          <a:xfrm>
            <a:off x="7448549" y="2677181"/>
            <a:ext cx="4572001" cy="2538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if(pid2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stdin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關上沒用的水龍頭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88F7610-6CC9-764A-A8EF-79EA02125435}"/>
              </a:ext>
            </a:extLst>
          </p:cNvPr>
          <p:cNvSpPr/>
          <p:nvPr/>
        </p:nvSpPr>
        <p:spPr>
          <a:xfrm>
            <a:off x="7448548" y="2254394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2</a:t>
            </a:r>
            <a:endParaRPr kumimoji="1" lang="zh-TW" altLang="en-US" dirty="0"/>
          </a:p>
        </p:txBody>
      </p:sp>
      <p:sp>
        <p:nvSpPr>
          <p:cNvPr id="29" name="向右箭號 28">
            <a:extLst>
              <a:ext uri="{FF2B5EF4-FFF2-40B4-BE49-F238E27FC236}">
                <a16:creationId xmlns:a16="http://schemas.microsoft.com/office/drawing/2014/main" id="{E4AC2C84-FA1C-974E-86E5-B72AE3B9072F}"/>
              </a:ext>
            </a:extLst>
          </p:cNvPr>
          <p:cNvSpPr/>
          <p:nvPr/>
        </p:nvSpPr>
        <p:spPr>
          <a:xfrm>
            <a:off x="6990525" y="3298235"/>
            <a:ext cx="905284" cy="528809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sp>
        <p:nvSpPr>
          <p:cNvPr id="30" name="向左箭號 29">
            <a:extLst>
              <a:ext uri="{FF2B5EF4-FFF2-40B4-BE49-F238E27FC236}">
                <a16:creationId xmlns:a16="http://schemas.microsoft.com/office/drawing/2014/main" id="{5364B80C-A081-A341-B2F1-2D9BF0295D65}"/>
              </a:ext>
            </a:extLst>
          </p:cNvPr>
          <p:cNvSpPr/>
          <p:nvPr/>
        </p:nvSpPr>
        <p:spPr>
          <a:xfrm>
            <a:off x="6990525" y="3883410"/>
            <a:ext cx="905284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B5DA2AE-923F-D048-9EDE-1EA1DE91AC20}"/>
              </a:ext>
            </a:extLst>
          </p:cNvPr>
          <p:cNvSpPr/>
          <p:nvPr/>
        </p:nvSpPr>
        <p:spPr>
          <a:xfrm>
            <a:off x="3261563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5F1F0A9-1873-BE4E-92BA-6A9F3212730F}"/>
              </a:ext>
            </a:extLst>
          </p:cNvPr>
          <p:cNvSpPr/>
          <p:nvPr/>
        </p:nvSpPr>
        <p:spPr>
          <a:xfrm>
            <a:off x="3692484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81261DE-4BCC-DA4E-A534-6FBBC7A51788}"/>
              </a:ext>
            </a:extLst>
          </p:cNvPr>
          <p:cNvSpPr/>
          <p:nvPr/>
        </p:nvSpPr>
        <p:spPr>
          <a:xfrm>
            <a:off x="10703876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55FD015-ED36-5649-874B-321DBEB9810F}"/>
              </a:ext>
            </a:extLst>
          </p:cNvPr>
          <p:cNvSpPr/>
          <p:nvPr/>
        </p:nvSpPr>
        <p:spPr>
          <a:xfrm>
            <a:off x="11134797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cxnSp>
        <p:nvCxnSpPr>
          <p:cNvPr id="39" name="肘形接點 38">
            <a:extLst>
              <a:ext uri="{FF2B5EF4-FFF2-40B4-BE49-F238E27FC236}">
                <a16:creationId xmlns:a16="http://schemas.microsoft.com/office/drawing/2014/main" id="{501DDB79-8C11-A544-8F84-41C11FD974D8}"/>
              </a:ext>
            </a:extLst>
          </p:cNvPr>
          <p:cNvCxnSpPr>
            <a:cxnSpLocks/>
            <a:stCxn id="37" idx="1"/>
            <a:endCxn id="14" idx="1"/>
          </p:cNvCxnSpPr>
          <p:nvPr/>
        </p:nvCxnSpPr>
        <p:spPr>
          <a:xfrm rot="10800000" flipV="1">
            <a:off x="4796652" y="2848009"/>
            <a:ext cx="5907225" cy="2132635"/>
          </a:xfrm>
          <a:prstGeom prst="bentConnector3">
            <a:avLst>
              <a:gd name="adj1" fmla="val 103870"/>
            </a:avLst>
          </a:prstGeom>
          <a:ln w="19050">
            <a:solidFill>
              <a:schemeClr val="tx1">
                <a:lumMod val="95000"/>
                <a:lumOff val="5000"/>
                <a:alpha val="50196"/>
              </a:schemeClr>
            </a:solidFill>
            <a:tailEnd type="triangle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接點 39">
            <a:extLst>
              <a:ext uri="{FF2B5EF4-FFF2-40B4-BE49-F238E27FC236}">
                <a16:creationId xmlns:a16="http://schemas.microsoft.com/office/drawing/2014/main" id="{0D3619FE-6CB3-D04C-B3B2-0BD1CC098E00}"/>
              </a:ext>
            </a:extLst>
          </p:cNvPr>
          <p:cNvCxnSpPr>
            <a:cxnSpLocks/>
            <a:stCxn id="38" idx="2"/>
            <a:endCxn id="14" idx="3"/>
          </p:cNvCxnSpPr>
          <p:nvPr/>
        </p:nvCxnSpPr>
        <p:spPr>
          <a:xfrm rot="5400000">
            <a:off x="8287910" y="1968449"/>
            <a:ext cx="1992938" cy="4031455"/>
          </a:xfrm>
          <a:prstGeom prst="bentConnector2">
            <a:avLst/>
          </a:prstGeom>
          <a:ln w="19050">
            <a:solidFill>
              <a:schemeClr val="tx1">
                <a:lumMod val="95000"/>
                <a:lumOff val="5000"/>
                <a:alpha val="50196"/>
              </a:schemeClr>
            </a:solidFill>
            <a:tailEnd type="triangle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6F99A199-116F-BA4E-A437-64215B21D25B}"/>
              </a:ext>
            </a:extLst>
          </p:cNvPr>
          <p:cNvSpPr/>
          <p:nvPr/>
        </p:nvSpPr>
        <p:spPr>
          <a:xfrm>
            <a:off x="44754" y="5215450"/>
            <a:ext cx="4572001" cy="1391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800" dirty="0">
                <a:latin typeface="Consolas" panose="020B0609020204030204" pitchFamily="49" charset="0"/>
                <a:cs typeface="Consolas" panose="020B0609020204030204" pitchFamily="49" charset="0"/>
              </a:rPr>
              <a:t>ls</a:t>
            </a:r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70B50C39-32D4-754C-AC65-CA5C7B56C023}"/>
              </a:ext>
            </a:extLst>
          </p:cNvPr>
          <p:cNvSpPr/>
          <p:nvPr/>
        </p:nvSpPr>
        <p:spPr>
          <a:xfrm>
            <a:off x="4238732" y="5839648"/>
            <a:ext cx="930475" cy="552231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sp>
        <p:nvSpPr>
          <p:cNvPr id="21" name="向左箭號 20">
            <a:extLst>
              <a:ext uri="{FF2B5EF4-FFF2-40B4-BE49-F238E27FC236}">
                <a16:creationId xmlns:a16="http://schemas.microsoft.com/office/drawing/2014/main" id="{764978CE-FD60-C343-AA37-51AC576EAE93}"/>
              </a:ext>
            </a:extLst>
          </p:cNvPr>
          <p:cNvSpPr/>
          <p:nvPr/>
        </p:nvSpPr>
        <p:spPr>
          <a:xfrm>
            <a:off x="4238731" y="5295025"/>
            <a:ext cx="930475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B2CDDC19-EDE9-0941-92EF-D9F61B565A98}"/>
              </a:ext>
            </a:extLst>
          </p:cNvPr>
          <p:cNvCxnSpPr>
            <a:cxnSpLocks/>
            <a:stCxn id="19" idx="3"/>
            <a:endCxn id="14" idx="1"/>
          </p:cNvCxnSpPr>
          <p:nvPr/>
        </p:nvCxnSpPr>
        <p:spPr>
          <a:xfrm flipH="1" flipV="1">
            <a:off x="4796651" y="4980645"/>
            <a:ext cx="372556" cy="1135119"/>
          </a:xfrm>
          <a:prstGeom prst="bentConnector5">
            <a:avLst>
              <a:gd name="adj1" fmla="val -61360"/>
              <a:gd name="adj2" fmla="val 45149"/>
              <a:gd name="adj3" fmla="val 100889"/>
            </a:avLst>
          </a:prstGeom>
          <a:ln w="19050">
            <a:solidFill>
              <a:srgbClr val="008F00">
                <a:alpha val="50196"/>
              </a:srgbClr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橢圓 32">
            <a:extLst>
              <a:ext uri="{FF2B5EF4-FFF2-40B4-BE49-F238E27FC236}">
                <a16:creationId xmlns:a16="http://schemas.microsoft.com/office/drawing/2014/main" id="{08A64A51-0F5C-4241-8C40-D48682DE6F8E}"/>
              </a:ext>
            </a:extLst>
          </p:cNvPr>
          <p:cNvSpPr/>
          <p:nvPr/>
        </p:nvSpPr>
        <p:spPr>
          <a:xfrm>
            <a:off x="7750264" y="3714710"/>
            <a:ext cx="179057" cy="179057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4" name="圖片 33" descr="一張含有 螢幕擷取畫面 的圖片&#10;&#10;自動產生的描述">
            <a:extLst>
              <a:ext uri="{FF2B5EF4-FFF2-40B4-BE49-F238E27FC236}">
                <a16:creationId xmlns:a16="http://schemas.microsoft.com/office/drawing/2014/main" id="{7CB1EAE4-6D87-C64E-B1C8-4A1C9B75D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559" y="6097835"/>
            <a:ext cx="2486121" cy="845972"/>
          </a:xfrm>
          <a:prstGeom prst="rect">
            <a:avLst/>
          </a:prstGeom>
        </p:spPr>
      </p:pic>
      <p:cxnSp>
        <p:nvCxnSpPr>
          <p:cNvPr id="28" name="肘形接點 27">
            <a:extLst>
              <a:ext uri="{FF2B5EF4-FFF2-40B4-BE49-F238E27FC236}">
                <a16:creationId xmlns:a16="http://schemas.microsoft.com/office/drawing/2014/main" id="{570EE997-9AB7-954F-8CC5-5B1346590227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H="1" flipV="1">
            <a:off x="6990525" y="3562640"/>
            <a:ext cx="278126" cy="1418005"/>
          </a:xfrm>
          <a:prstGeom prst="bentConnector5">
            <a:avLst>
              <a:gd name="adj1" fmla="val -82193"/>
              <a:gd name="adj2" fmla="val 54296"/>
              <a:gd name="adj3" fmla="val 182193"/>
            </a:avLst>
          </a:prstGeom>
          <a:ln w="19050">
            <a:solidFill>
              <a:srgbClr val="FF0000">
                <a:alpha val="50196"/>
              </a:srgbClr>
            </a:solidFill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413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89C10-D635-A94E-9B94-24BFAA31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3" y="337179"/>
            <a:ext cx="11975796" cy="1325563"/>
          </a:xfrm>
          <a:gradFill>
            <a:gsLst>
              <a:gs pos="61000">
                <a:srgbClr val="BB9479"/>
              </a:gs>
              <a:gs pos="0">
                <a:schemeClr val="accent2">
                  <a:lumMod val="50000"/>
                </a:schemeClr>
              </a:gs>
              <a:gs pos="100000">
                <a:srgbClr val="FFFFFF"/>
              </a:gs>
            </a:gsLst>
            <a:lin ang="0" scaled="0"/>
          </a:gradFill>
        </p:spPr>
        <p:txBody>
          <a:bodyPr/>
          <a:lstStyle/>
          <a:p>
            <a:r>
              <a:rPr kumimoji="1" lang="zh-TW" altLang="en-US" b="1" dirty="0">
                <a:solidFill>
                  <a:schemeClr val="bg1"/>
                </a:solidFill>
              </a:rPr>
              <a:t>程式碼概念圖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CB3B27-65EE-A84C-8521-A4AEB610ED70}"/>
              </a:ext>
            </a:extLst>
          </p:cNvPr>
          <p:cNvSpPr/>
          <p:nvPr/>
        </p:nvSpPr>
        <p:spPr>
          <a:xfrm>
            <a:off x="4011087" y="889410"/>
            <a:ext cx="3487993" cy="3152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pipe(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pid1 = fork()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(pid1 &gt; 0)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pid2=fork();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(pid2&gt;0)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AB5F57-D82A-F840-A441-763DB58C1721}"/>
              </a:ext>
            </a:extLst>
          </p:cNvPr>
          <p:cNvSpPr/>
          <p:nvPr/>
        </p:nvSpPr>
        <p:spPr>
          <a:xfrm>
            <a:off x="4000312" y="459003"/>
            <a:ext cx="3498768" cy="43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main</a:t>
            </a:r>
            <a:endParaRPr kumimoji="1" lang="zh-TW" altLang="en-US" dirty="0"/>
          </a:p>
        </p:txBody>
      </p:sp>
      <p:pic>
        <p:nvPicPr>
          <p:cNvPr id="14" name="Picture 2" descr="「pipe png」的圖片搜尋結果">
            <a:extLst>
              <a:ext uri="{FF2B5EF4-FFF2-40B4-BE49-F238E27FC236}">
                <a16:creationId xmlns:a16="http://schemas.microsoft.com/office/drawing/2014/main" id="{9520F61C-2AB0-7146-8DD9-4B337ABEF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651" y="4594395"/>
            <a:ext cx="2472000" cy="7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向上箭號圖說文字 2">
            <a:extLst>
              <a:ext uri="{FF2B5EF4-FFF2-40B4-BE49-F238E27FC236}">
                <a16:creationId xmlns:a16="http://schemas.microsoft.com/office/drawing/2014/main" id="{3EE7C121-FF19-834B-A752-CFC550BD47AD}"/>
              </a:ext>
            </a:extLst>
          </p:cNvPr>
          <p:cNvSpPr/>
          <p:nvPr/>
        </p:nvSpPr>
        <p:spPr>
          <a:xfrm>
            <a:off x="4685068" y="5223070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[0]</a:t>
            </a:r>
            <a:endParaRPr kumimoji="1" lang="zh-TW" altLang="en-US" sz="1400" dirty="0"/>
          </a:p>
        </p:txBody>
      </p:sp>
      <p:sp>
        <p:nvSpPr>
          <p:cNvPr id="16" name="向上箭號圖說文字 15">
            <a:extLst>
              <a:ext uri="{FF2B5EF4-FFF2-40B4-BE49-F238E27FC236}">
                <a16:creationId xmlns:a16="http://schemas.microsoft.com/office/drawing/2014/main" id="{0C2E90CE-17AE-3049-9890-EE36A014040C}"/>
              </a:ext>
            </a:extLst>
          </p:cNvPr>
          <p:cNvSpPr/>
          <p:nvPr/>
        </p:nvSpPr>
        <p:spPr>
          <a:xfrm>
            <a:off x="6449662" y="5215449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[1]</a:t>
            </a:r>
            <a:endParaRPr kumimoji="1" lang="zh-TW" altLang="en-US" sz="1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323297B-A48F-244E-BE90-50AF20C0E339}"/>
              </a:ext>
            </a:extLst>
          </p:cNvPr>
          <p:cNvSpPr/>
          <p:nvPr/>
        </p:nvSpPr>
        <p:spPr>
          <a:xfrm>
            <a:off x="5864775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051648C-F1A9-E440-A3DB-6E2502EE4719}"/>
              </a:ext>
            </a:extLst>
          </p:cNvPr>
          <p:cNvSpPr/>
          <p:nvPr/>
        </p:nvSpPr>
        <p:spPr>
          <a:xfrm>
            <a:off x="6295696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6CBD967-C317-A74C-89EA-9F376143DC48}"/>
              </a:ext>
            </a:extLst>
          </p:cNvPr>
          <p:cNvSpPr/>
          <p:nvPr/>
        </p:nvSpPr>
        <p:spPr>
          <a:xfrm>
            <a:off x="44755" y="2253195"/>
            <a:ext cx="4572001" cy="29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close(1);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已經將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的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[1]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接上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//『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一定要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』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關閉未使用的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否則水龍頭會關不緊（收不到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EOF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）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 “ls”, “ls”,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AC9037F-5A90-3247-B69C-163343FCF392}"/>
              </a:ext>
            </a:extLst>
          </p:cNvPr>
          <p:cNvSpPr/>
          <p:nvPr/>
        </p:nvSpPr>
        <p:spPr>
          <a:xfrm>
            <a:off x="44753" y="1830408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1</a:t>
            </a:r>
            <a:endParaRPr kumimoji="1"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D0F10D7-C2EB-804C-8D44-DBC8CA3FCAFC}"/>
              </a:ext>
            </a:extLst>
          </p:cNvPr>
          <p:cNvSpPr/>
          <p:nvPr/>
        </p:nvSpPr>
        <p:spPr>
          <a:xfrm>
            <a:off x="7448549" y="2677181"/>
            <a:ext cx="4572001" cy="2538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if(pid2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stdin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</a:p>
          <a:p>
            <a:r>
              <a:rPr kumimoji="1" lang="en-US" altLang="zh-TW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關上沒用的水龍頭</a:t>
            </a:r>
            <a:endParaRPr kumimoji="1" lang="en-US" altLang="zh-CN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88F7610-6CC9-764A-A8EF-79EA02125435}"/>
              </a:ext>
            </a:extLst>
          </p:cNvPr>
          <p:cNvSpPr/>
          <p:nvPr/>
        </p:nvSpPr>
        <p:spPr>
          <a:xfrm>
            <a:off x="7448548" y="2254394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2</a:t>
            </a:r>
            <a:endParaRPr kumimoji="1" lang="zh-TW" altLang="en-US" dirty="0"/>
          </a:p>
        </p:txBody>
      </p:sp>
      <p:sp>
        <p:nvSpPr>
          <p:cNvPr id="29" name="向右箭號 28">
            <a:extLst>
              <a:ext uri="{FF2B5EF4-FFF2-40B4-BE49-F238E27FC236}">
                <a16:creationId xmlns:a16="http://schemas.microsoft.com/office/drawing/2014/main" id="{E4AC2C84-FA1C-974E-86E5-B72AE3B9072F}"/>
              </a:ext>
            </a:extLst>
          </p:cNvPr>
          <p:cNvSpPr/>
          <p:nvPr/>
        </p:nvSpPr>
        <p:spPr>
          <a:xfrm>
            <a:off x="6990525" y="3298235"/>
            <a:ext cx="905284" cy="528809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sp>
        <p:nvSpPr>
          <p:cNvPr id="30" name="向左箭號 29">
            <a:extLst>
              <a:ext uri="{FF2B5EF4-FFF2-40B4-BE49-F238E27FC236}">
                <a16:creationId xmlns:a16="http://schemas.microsoft.com/office/drawing/2014/main" id="{5364B80C-A081-A341-B2F1-2D9BF0295D65}"/>
              </a:ext>
            </a:extLst>
          </p:cNvPr>
          <p:cNvSpPr/>
          <p:nvPr/>
        </p:nvSpPr>
        <p:spPr>
          <a:xfrm>
            <a:off x="6990525" y="3883410"/>
            <a:ext cx="905284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B5DA2AE-923F-D048-9EDE-1EA1DE91AC20}"/>
              </a:ext>
            </a:extLst>
          </p:cNvPr>
          <p:cNvSpPr/>
          <p:nvPr/>
        </p:nvSpPr>
        <p:spPr>
          <a:xfrm>
            <a:off x="3261563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5F1F0A9-1873-BE4E-92BA-6A9F3212730F}"/>
              </a:ext>
            </a:extLst>
          </p:cNvPr>
          <p:cNvSpPr/>
          <p:nvPr/>
        </p:nvSpPr>
        <p:spPr>
          <a:xfrm>
            <a:off x="3692484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81261DE-4BCC-DA4E-A534-6FBBC7A51788}"/>
              </a:ext>
            </a:extLst>
          </p:cNvPr>
          <p:cNvSpPr/>
          <p:nvPr/>
        </p:nvSpPr>
        <p:spPr>
          <a:xfrm>
            <a:off x="10703876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55FD015-ED36-5649-874B-321DBEB9810F}"/>
              </a:ext>
            </a:extLst>
          </p:cNvPr>
          <p:cNvSpPr/>
          <p:nvPr/>
        </p:nvSpPr>
        <p:spPr>
          <a:xfrm>
            <a:off x="11134797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cxnSp>
        <p:nvCxnSpPr>
          <p:cNvPr id="40" name="肘形接點 39">
            <a:extLst>
              <a:ext uri="{FF2B5EF4-FFF2-40B4-BE49-F238E27FC236}">
                <a16:creationId xmlns:a16="http://schemas.microsoft.com/office/drawing/2014/main" id="{0D3619FE-6CB3-D04C-B3B2-0BD1CC098E00}"/>
              </a:ext>
            </a:extLst>
          </p:cNvPr>
          <p:cNvCxnSpPr>
            <a:cxnSpLocks/>
            <a:stCxn id="38" idx="2"/>
            <a:endCxn id="14" idx="3"/>
          </p:cNvCxnSpPr>
          <p:nvPr/>
        </p:nvCxnSpPr>
        <p:spPr>
          <a:xfrm rot="5400000">
            <a:off x="8287910" y="1968449"/>
            <a:ext cx="1992938" cy="4031455"/>
          </a:xfrm>
          <a:prstGeom prst="bentConnector2">
            <a:avLst/>
          </a:prstGeom>
          <a:ln w="19050">
            <a:solidFill>
              <a:schemeClr val="tx1">
                <a:lumMod val="95000"/>
                <a:lumOff val="5000"/>
                <a:alpha val="50196"/>
              </a:schemeClr>
            </a:solidFill>
            <a:tailEnd type="triangle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6F99A199-116F-BA4E-A437-64215B21D25B}"/>
              </a:ext>
            </a:extLst>
          </p:cNvPr>
          <p:cNvSpPr/>
          <p:nvPr/>
        </p:nvSpPr>
        <p:spPr>
          <a:xfrm>
            <a:off x="44754" y="5215450"/>
            <a:ext cx="4572001" cy="1391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800" dirty="0">
                <a:latin typeface="Consolas" panose="020B0609020204030204" pitchFamily="49" charset="0"/>
                <a:cs typeface="Consolas" panose="020B0609020204030204" pitchFamily="49" charset="0"/>
              </a:rPr>
              <a:t>ls</a:t>
            </a:r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70B50C39-32D4-754C-AC65-CA5C7B56C023}"/>
              </a:ext>
            </a:extLst>
          </p:cNvPr>
          <p:cNvSpPr/>
          <p:nvPr/>
        </p:nvSpPr>
        <p:spPr>
          <a:xfrm>
            <a:off x="4238732" y="5839648"/>
            <a:ext cx="930475" cy="552231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sp>
        <p:nvSpPr>
          <p:cNvPr id="21" name="向左箭號 20">
            <a:extLst>
              <a:ext uri="{FF2B5EF4-FFF2-40B4-BE49-F238E27FC236}">
                <a16:creationId xmlns:a16="http://schemas.microsoft.com/office/drawing/2014/main" id="{764978CE-FD60-C343-AA37-51AC576EAE93}"/>
              </a:ext>
            </a:extLst>
          </p:cNvPr>
          <p:cNvSpPr/>
          <p:nvPr/>
        </p:nvSpPr>
        <p:spPr>
          <a:xfrm>
            <a:off x="4238731" y="5295025"/>
            <a:ext cx="930475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B2CDDC19-EDE9-0941-92EF-D9F61B565A98}"/>
              </a:ext>
            </a:extLst>
          </p:cNvPr>
          <p:cNvCxnSpPr>
            <a:cxnSpLocks/>
            <a:stCxn id="19" idx="3"/>
            <a:endCxn id="14" idx="1"/>
          </p:cNvCxnSpPr>
          <p:nvPr/>
        </p:nvCxnSpPr>
        <p:spPr>
          <a:xfrm flipH="1" flipV="1">
            <a:off x="4796651" y="4980645"/>
            <a:ext cx="372556" cy="1135119"/>
          </a:xfrm>
          <a:prstGeom prst="bentConnector5">
            <a:avLst>
              <a:gd name="adj1" fmla="val -61360"/>
              <a:gd name="adj2" fmla="val 45149"/>
              <a:gd name="adj3" fmla="val 161360"/>
            </a:avLst>
          </a:prstGeom>
          <a:ln w="19050">
            <a:solidFill>
              <a:srgbClr val="008F00">
                <a:alpha val="50196"/>
              </a:srgbClr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橢圓 32">
            <a:extLst>
              <a:ext uri="{FF2B5EF4-FFF2-40B4-BE49-F238E27FC236}">
                <a16:creationId xmlns:a16="http://schemas.microsoft.com/office/drawing/2014/main" id="{08A64A51-0F5C-4241-8C40-D48682DE6F8E}"/>
              </a:ext>
            </a:extLst>
          </p:cNvPr>
          <p:cNvSpPr/>
          <p:nvPr/>
        </p:nvSpPr>
        <p:spPr>
          <a:xfrm>
            <a:off x="7750264" y="4284550"/>
            <a:ext cx="179057" cy="179057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4" name="圖片 33" descr="一張含有 螢幕擷取畫面 的圖片&#10;&#10;自動產生的描述">
            <a:extLst>
              <a:ext uri="{FF2B5EF4-FFF2-40B4-BE49-F238E27FC236}">
                <a16:creationId xmlns:a16="http://schemas.microsoft.com/office/drawing/2014/main" id="{7CB1EAE4-6D87-C64E-B1C8-4A1C9B75D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559" y="6097835"/>
            <a:ext cx="2486121" cy="845972"/>
          </a:xfrm>
          <a:prstGeom prst="rect">
            <a:avLst/>
          </a:prstGeom>
        </p:spPr>
      </p:pic>
      <p:cxnSp>
        <p:nvCxnSpPr>
          <p:cNvPr id="28" name="肘形接點 27">
            <a:extLst>
              <a:ext uri="{FF2B5EF4-FFF2-40B4-BE49-F238E27FC236}">
                <a16:creationId xmlns:a16="http://schemas.microsoft.com/office/drawing/2014/main" id="{570EE997-9AB7-954F-8CC5-5B1346590227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H="1" flipV="1">
            <a:off x="6990525" y="3562640"/>
            <a:ext cx="278126" cy="1418005"/>
          </a:xfrm>
          <a:prstGeom prst="bentConnector5">
            <a:avLst>
              <a:gd name="adj1" fmla="val -82193"/>
              <a:gd name="adj2" fmla="val 54296"/>
              <a:gd name="adj3" fmla="val 182193"/>
            </a:avLst>
          </a:prstGeom>
          <a:ln w="19050">
            <a:solidFill>
              <a:srgbClr val="FF0000">
                <a:alpha val="50196"/>
              </a:srgbClr>
            </a:solidFill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463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89C10-D635-A94E-9B94-24BFAA31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3" y="337179"/>
            <a:ext cx="11975796" cy="1325563"/>
          </a:xfrm>
          <a:gradFill>
            <a:gsLst>
              <a:gs pos="61000">
                <a:srgbClr val="BB9479"/>
              </a:gs>
              <a:gs pos="0">
                <a:schemeClr val="accent2">
                  <a:lumMod val="50000"/>
                </a:schemeClr>
              </a:gs>
              <a:gs pos="100000">
                <a:srgbClr val="FFFFFF"/>
              </a:gs>
            </a:gsLst>
            <a:lin ang="0" scaled="0"/>
          </a:gradFill>
        </p:spPr>
        <p:txBody>
          <a:bodyPr/>
          <a:lstStyle/>
          <a:p>
            <a:r>
              <a:rPr kumimoji="1" lang="zh-TW" altLang="en-US" b="1" dirty="0">
                <a:solidFill>
                  <a:schemeClr val="bg1"/>
                </a:solidFill>
              </a:rPr>
              <a:t>程式碼概念圖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CB3B27-65EE-A84C-8521-A4AEB610ED70}"/>
              </a:ext>
            </a:extLst>
          </p:cNvPr>
          <p:cNvSpPr/>
          <p:nvPr/>
        </p:nvSpPr>
        <p:spPr>
          <a:xfrm>
            <a:off x="4011087" y="889410"/>
            <a:ext cx="3487993" cy="3152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pipe(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pid1 = fork()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(pid1 &gt; 0)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pid2=fork();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(pid2&gt;0)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AB5F57-D82A-F840-A441-763DB58C1721}"/>
              </a:ext>
            </a:extLst>
          </p:cNvPr>
          <p:cNvSpPr/>
          <p:nvPr/>
        </p:nvSpPr>
        <p:spPr>
          <a:xfrm>
            <a:off x="4000312" y="459003"/>
            <a:ext cx="3498768" cy="43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main</a:t>
            </a:r>
            <a:endParaRPr kumimoji="1" lang="zh-TW" altLang="en-US" dirty="0"/>
          </a:p>
        </p:txBody>
      </p:sp>
      <p:pic>
        <p:nvPicPr>
          <p:cNvPr id="14" name="Picture 2" descr="「pipe png」的圖片搜尋結果">
            <a:extLst>
              <a:ext uri="{FF2B5EF4-FFF2-40B4-BE49-F238E27FC236}">
                <a16:creationId xmlns:a16="http://schemas.microsoft.com/office/drawing/2014/main" id="{9520F61C-2AB0-7146-8DD9-4B337ABEF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651" y="4594395"/>
            <a:ext cx="2472000" cy="7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向上箭號圖說文字 2">
            <a:extLst>
              <a:ext uri="{FF2B5EF4-FFF2-40B4-BE49-F238E27FC236}">
                <a16:creationId xmlns:a16="http://schemas.microsoft.com/office/drawing/2014/main" id="{3EE7C121-FF19-834B-A752-CFC550BD47AD}"/>
              </a:ext>
            </a:extLst>
          </p:cNvPr>
          <p:cNvSpPr/>
          <p:nvPr/>
        </p:nvSpPr>
        <p:spPr>
          <a:xfrm>
            <a:off x="4685068" y="5223070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[0]</a:t>
            </a:r>
            <a:endParaRPr kumimoji="1" lang="zh-TW" altLang="en-US" sz="1400" dirty="0"/>
          </a:p>
        </p:txBody>
      </p:sp>
      <p:sp>
        <p:nvSpPr>
          <p:cNvPr id="16" name="向上箭號圖說文字 15">
            <a:extLst>
              <a:ext uri="{FF2B5EF4-FFF2-40B4-BE49-F238E27FC236}">
                <a16:creationId xmlns:a16="http://schemas.microsoft.com/office/drawing/2014/main" id="{0C2E90CE-17AE-3049-9890-EE36A014040C}"/>
              </a:ext>
            </a:extLst>
          </p:cNvPr>
          <p:cNvSpPr/>
          <p:nvPr/>
        </p:nvSpPr>
        <p:spPr>
          <a:xfrm>
            <a:off x="6449662" y="5215449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[1]</a:t>
            </a:r>
            <a:endParaRPr kumimoji="1" lang="zh-TW" altLang="en-US" sz="1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323297B-A48F-244E-BE90-50AF20C0E339}"/>
              </a:ext>
            </a:extLst>
          </p:cNvPr>
          <p:cNvSpPr/>
          <p:nvPr/>
        </p:nvSpPr>
        <p:spPr>
          <a:xfrm>
            <a:off x="5864775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051648C-F1A9-E440-A3DB-6E2502EE4719}"/>
              </a:ext>
            </a:extLst>
          </p:cNvPr>
          <p:cNvSpPr/>
          <p:nvPr/>
        </p:nvSpPr>
        <p:spPr>
          <a:xfrm>
            <a:off x="6295696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6CBD967-C317-A74C-89EA-9F376143DC48}"/>
              </a:ext>
            </a:extLst>
          </p:cNvPr>
          <p:cNvSpPr/>
          <p:nvPr/>
        </p:nvSpPr>
        <p:spPr>
          <a:xfrm>
            <a:off x="44755" y="2253195"/>
            <a:ext cx="4572001" cy="29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close(1);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已經將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的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[1]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接上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//『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一定要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』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關閉未使用的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否則水龍頭會關不緊（收不到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EOF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）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 “ls”, “ls”,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AC9037F-5A90-3247-B69C-163343FCF392}"/>
              </a:ext>
            </a:extLst>
          </p:cNvPr>
          <p:cNvSpPr/>
          <p:nvPr/>
        </p:nvSpPr>
        <p:spPr>
          <a:xfrm>
            <a:off x="44753" y="1830408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1</a:t>
            </a:r>
            <a:endParaRPr kumimoji="1"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D0F10D7-C2EB-804C-8D44-DBC8CA3FCAFC}"/>
              </a:ext>
            </a:extLst>
          </p:cNvPr>
          <p:cNvSpPr/>
          <p:nvPr/>
        </p:nvSpPr>
        <p:spPr>
          <a:xfrm>
            <a:off x="7448549" y="2677181"/>
            <a:ext cx="4572001" cy="2538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if(pid2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stdin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</a:p>
          <a:p>
            <a:r>
              <a:rPr kumimoji="1" lang="en-US" altLang="zh-TW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關上沒用的水龍頭</a:t>
            </a:r>
            <a:endParaRPr kumimoji="1" lang="en-US" altLang="zh-CN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88F7610-6CC9-764A-A8EF-79EA02125435}"/>
              </a:ext>
            </a:extLst>
          </p:cNvPr>
          <p:cNvSpPr/>
          <p:nvPr/>
        </p:nvSpPr>
        <p:spPr>
          <a:xfrm>
            <a:off x="7448548" y="2254394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2</a:t>
            </a:r>
            <a:endParaRPr kumimoji="1" lang="zh-TW" altLang="en-US" dirty="0"/>
          </a:p>
        </p:txBody>
      </p:sp>
      <p:sp>
        <p:nvSpPr>
          <p:cNvPr id="29" name="向右箭號 28">
            <a:extLst>
              <a:ext uri="{FF2B5EF4-FFF2-40B4-BE49-F238E27FC236}">
                <a16:creationId xmlns:a16="http://schemas.microsoft.com/office/drawing/2014/main" id="{E4AC2C84-FA1C-974E-86E5-B72AE3B9072F}"/>
              </a:ext>
            </a:extLst>
          </p:cNvPr>
          <p:cNvSpPr/>
          <p:nvPr/>
        </p:nvSpPr>
        <p:spPr>
          <a:xfrm>
            <a:off x="6990525" y="3298235"/>
            <a:ext cx="905284" cy="528809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sp>
        <p:nvSpPr>
          <p:cNvPr id="30" name="向左箭號 29">
            <a:extLst>
              <a:ext uri="{FF2B5EF4-FFF2-40B4-BE49-F238E27FC236}">
                <a16:creationId xmlns:a16="http://schemas.microsoft.com/office/drawing/2014/main" id="{5364B80C-A081-A341-B2F1-2D9BF0295D65}"/>
              </a:ext>
            </a:extLst>
          </p:cNvPr>
          <p:cNvSpPr/>
          <p:nvPr/>
        </p:nvSpPr>
        <p:spPr>
          <a:xfrm>
            <a:off x="6990525" y="3883410"/>
            <a:ext cx="905284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B5DA2AE-923F-D048-9EDE-1EA1DE91AC20}"/>
              </a:ext>
            </a:extLst>
          </p:cNvPr>
          <p:cNvSpPr/>
          <p:nvPr/>
        </p:nvSpPr>
        <p:spPr>
          <a:xfrm>
            <a:off x="3261563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5F1F0A9-1873-BE4E-92BA-6A9F3212730F}"/>
              </a:ext>
            </a:extLst>
          </p:cNvPr>
          <p:cNvSpPr/>
          <p:nvPr/>
        </p:nvSpPr>
        <p:spPr>
          <a:xfrm>
            <a:off x="3692484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81261DE-4BCC-DA4E-A534-6FBBC7A51788}"/>
              </a:ext>
            </a:extLst>
          </p:cNvPr>
          <p:cNvSpPr/>
          <p:nvPr/>
        </p:nvSpPr>
        <p:spPr>
          <a:xfrm>
            <a:off x="10703876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55FD015-ED36-5649-874B-321DBEB9810F}"/>
              </a:ext>
            </a:extLst>
          </p:cNvPr>
          <p:cNvSpPr/>
          <p:nvPr/>
        </p:nvSpPr>
        <p:spPr>
          <a:xfrm>
            <a:off x="11134797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F99A199-116F-BA4E-A437-64215B21D25B}"/>
              </a:ext>
            </a:extLst>
          </p:cNvPr>
          <p:cNvSpPr/>
          <p:nvPr/>
        </p:nvSpPr>
        <p:spPr>
          <a:xfrm>
            <a:off x="44754" y="5215450"/>
            <a:ext cx="4572001" cy="1391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800" dirty="0">
                <a:latin typeface="Consolas" panose="020B0609020204030204" pitchFamily="49" charset="0"/>
                <a:cs typeface="Consolas" panose="020B0609020204030204" pitchFamily="49" charset="0"/>
              </a:rPr>
              <a:t>ls</a:t>
            </a:r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70B50C39-32D4-754C-AC65-CA5C7B56C023}"/>
              </a:ext>
            </a:extLst>
          </p:cNvPr>
          <p:cNvSpPr/>
          <p:nvPr/>
        </p:nvSpPr>
        <p:spPr>
          <a:xfrm>
            <a:off x="4238732" y="5839648"/>
            <a:ext cx="930475" cy="552231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sp>
        <p:nvSpPr>
          <p:cNvPr id="21" name="向左箭號 20">
            <a:extLst>
              <a:ext uri="{FF2B5EF4-FFF2-40B4-BE49-F238E27FC236}">
                <a16:creationId xmlns:a16="http://schemas.microsoft.com/office/drawing/2014/main" id="{764978CE-FD60-C343-AA37-51AC576EAE93}"/>
              </a:ext>
            </a:extLst>
          </p:cNvPr>
          <p:cNvSpPr/>
          <p:nvPr/>
        </p:nvSpPr>
        <p:spPr>
          <a:xfrm>
            <a:off x="4238731" y="5295025"/>
            <a:ext cx="930475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B2CDDC19-EDE9-0941-92EF-D9F61B565A98}"/>
              </a:ext>
            </a:extLst>
          </p:cNvPr>
          <p:cNvCxnSpPr>
            <a:cxnSpLocks/>
            <a:stCxn id="19" idx="3"/>
            <a:endCxn id="14" idx="1"/>
          </p:cNvCxnSpPr>
          <p:nvPr/>
        </p:nvCxnSpPr>
        <p:spPr>
          <a:xfrm flipH="1" flipV="1">
            <a:off x="4796651" y="4980645"/>
            <a:ext cx="372556" cy="1135119"/>
          </a:xfrm>
          <a:prstGeom prst="bentConnector5">
            <a:avLst>
              <a:gd name="adj1" fmla="val -61360"/>
              <a:gd name="adj2" fmla="val 45149"/>
              <a:gd name="adj3" fmla="val 161360"/>
            </a:avLst>
          </a:prstGeom>
          <a:ln w="19050">
            <a:solidFill>
              <a:srgbClr val="008F00">
                <a:alpha val="50196"/>
              </a:srgbClr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橢圓 32">
            <a:extLst>
              <a:ext uri="{FF2B5EF4-FFF2-40B4-BE49-F238E27FC236}">
                <a16:creationId xmlns:a16="http://schemas.microsoft.com/office/drawing/2014/main" id="{08A64A51-0F5C-4241-8C40-D48682DE6F8E}"/>
              </a:ext>
            </a:extLst>
          </p:cNvPr>
          <p:cNvSpPr/>
          <p:nvPr/>
        </p:nvSpPr>
        <p:spPr>
          <a:xfrm>
            <a:off x="9579065" y="4284550"/>
            <a:ext cx="179057" cy="179057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4" name="圖片 33" descr="一張含有 螢幕擷取畫面 的圖片&#10;&#10;自動產生的描述">
            <a:extLst>
              <a:ext uri="{FF2B5EF4-FFF2-40B4-BE49-F238E27FC236}">
                <a16:creationId xmlns:a16="http://schemas.microsoft.com/office/drawing/2014/main" id="{7CB1EAE4-6D87-C64E-B1C8-4A1C9B75D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559" y="6097835"/>
            <a:ext cx="2486121" cy="845972"/>
          </a:xfrm>
          <a:prstGeom prst="rect">
            <a:avLst/>
          </a:prstGeom>
        </p:spPr>
      </p:pic>
      <p:cxnSp>
        <p:nvCxnSpPr>
          <p:cNvPr id="28" name="肘形接點 27">
            <a:extLst>
              <a:ext uri="{FF2B5EF4-FFF2-40B4-BE49-F238E27FC236}">
                <a16:creationId xmlns:a16="http://schemas.microsoft.com/office/drawing/2014/main" id="{570EE997-9AB7-954F-8CC5-5B1346590227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H="1" flipV="1">
            <a:off x="6990525" y="3562640"/>
            <a:ext cx="278126" cy="1418005"/>
          </a:xfrm>
          <a:prstGeom prst="bentConnector5">
            <a:avLst>
              <a:gd name="adj1" fmla="val -82193"/>
              <a:gd name="adj2" fmla="val 54296"/>
              <a:gd name="adj3" fmla="val 182193"/>
            </a:avLst>
          </a:prstGeom>
          <a:ln w="19050">
            <a:solidFill>
              <a:srgbClr val="FF0000">
                <a:alpha val="50196"/>
              </a:srgbClr>
            </a:solidFill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4362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89C10-D635-A94E-9B94-24BFAA31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3" y="337179"/>
            <a:ext cx="11975796" cy="1325563"/>
          </a:xfrm>
          <a:gradFill>
            <a:gsLst>
              <a:gs pos="61000">
                <a:srgbClr val="BB9479"/>
              </a:gs>
              <a:gs pos="0">
                <a:schemeClr val="accent2">
                  <a:lumMod val="50000"/>
                </a:schemeClr>
              </a:gs>
              <a:gs pos="100000">
                <a:srgbClr val="FFFFFF"/>
              </a:gs>
            </a:gsLst>
            <a:lin ang="0" scaled="0"/>
          </a:gradFill>
        </p:spPr>
        <p:txBody>
          <a:bodyPr/>
          <a:lstStyle/>
          <a:p>
            <a:r>
              <a:rPr kumimoji="1" lang="zh-TW" altLang="en-US" b="1" dirty="0">
                <a:solidFill>
                  <a:schemeClr val="bg1"/>
                </a:solidFill>
              </a:rPr>
              <a:t>程式碼概念圖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CB3B27-65EE-A84C-8521-A4AEB610ED70}"/>
              </a:ext>
            </a:extLst>
          </p:cNvPr>
          <p:cNvSpPr/>
          <p:nvPr/>
        </p:nvSpPr>
        <p:spPr>
          <a:xfrm>
            <a:off x="4011087" y="889410"/>
            <a:ext cx="3487993" cy="3152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pipe(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pid1 = fork()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(pid1 &gt; 0)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pid2=fork();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(pid2&gt;0)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AB5F57-D82A-F840-A441-763DB58C1721}"/>
              </a:ext>
            </a:extLst>
          </p:cNvPr>
          <p:cNvSpPr/>
          <p:nvPr/>
        </p:nvSpPr>
        <p:spPr>
          <a:xfrm>
            <a:off x="4000312" y="459003"/>
            <a:ext cx="3498768" cy="43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main</a:t>
            </a:r>
            <a:endParaRPr kumimoji="1" lang="zh-TW" altLang="en-US" dirty="0"/>
          </a:p>
        </p:txBody>
      </p:sp>
      <p:pic>
        <p:nvPicPr>
          <p:cNvPr id="14" name="Picture 2" descr="「pipe png」的圖片搜尋結果">
            <a:extLst>
              <a:ext uri="{FF2B5EF4-FFF2-40B4-BE49-F238E27FC236}">
                <a16:creationId xmlns:a16="http://schemas.microsoft.com/office/drawing/2014/main" id="{9520F61C-2AB0-7146-8DD9-4B337ABEF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651" y="4594395"/>
            <a:ext cx="2472000" cy="7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向上箭號圖說文字 2">
            <a:extLst>
              <a:ext uri="{FF2B5EF4-FFF2-40B4-BE49-F238E27FC236}">
                <a16:creationId xmlns:a16="http://schemas.microsoft.com/office/drawing/2014/main" id="{3EE7C121-FF19-834B-A752-CFC550BD47AD}"/>
              </a:ext>
            </a:extLst>
          </p:cNvPr>
          <p:cNvSpPr/>
          <p:nvPr/>
        </p:nvSpPr>
        <p:spPr>
          <a:xfrm>
            <a:off x="4685068" y="5223070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[0]</a:t>
            </a:r>
            <a:endParaRPr kumimoji="1" lang="zh-TW" altLang="en-US" sz="1400" dirty="0"/>
          </a:p>
        </p:txBody>
      </p:sp>
      <p:sp>
        <p:nvSpPr>
          <p:cNvPr id="16" name="向上箭號圖說文字 15">
            <a:extLst>
              <a:ext uri="{FF2B5EF4-FFF2-40B4-BE49-F238E27FC236}">
                <a16:creationId xmlns:a16="http://schemas.microsoft.com/office/drawing/2014/main" id="{0C2E90CE-17AE-3049-9890-EE36A014040C}"/>
              </a:ext>
            </a:extLst>
          </p:cNvPr>
          <p:cNvSpPr/>
          <p:nvPr/>
        </p:nvSpPr>
        <p:spPr>
          <a:xfrm>
            <a:off x="6449662" y="5215449"/>
            <a:ext cx="848140" cy="695739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/>
              <a:t>pipefd</a:t>
            </a:r>
            <a:r>
              <a:rPr kumimoji="1" lang="en-US" altLang="zh-TW" sz="1400" dirty="0"/>
              <a:t>[1]</a:t>
            </a:r>
            <a:endParaRPr kumimoji="1" lang="zh-TW" altLang="en-US" sz="1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323297B-A48F-244E-BE90-50AF20C0E339}"/>
              </a:ext>
            </a:extLst>
          </p:cNvPr>
          <p:cNvSpPr/>
          <p:nvPr/>
        </p:nvSpPr>
        <p:spPr>
          <a:xfrm>
            <a:off x="5864775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051648C-F1A9-E440-A3DB-6E2502EE4719}"/>
              </a:ext>
            </a:extLst>
          </p:cNvPr>
          <p:cNvSpPr/>
          <p:nvPr/>
        </p:nvSpPr>
        <p:spPr>
          <a:xfrm>
            <a:off x="6295696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6CBD967-C317-A74C-89EA-9F376143DC48}"/>
              </a:ext>
            </a:extLst>
          </p:cNvPr>
          <p:cNvSpPr/>
          <p:nvPr/>
        </p:nvSpPr>
        <p:spPr>
          <a:xfrm>
            <a:off x="44755" y="2253195"/>
            <a:ext cx="4572001" cy="29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close(1);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已經將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的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[1]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接上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//『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一定要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』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關閉未使用的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否則水龍頭會關不緊（收不到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EOF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）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 “ls”, “ls”,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AC9037F-5A90-3247-B69C-163343FCF392}"/>
              </a:ext>
            </a:extLst>
          </p:cNvPr>
          <p:cNvSpPr/>
          <p:nvPr/>
        </p:nvSpPr>
        <p:spPr>
          <a:xfrm>
            <a:off x="44753" y="1830408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1</a:t>
            </a:r>
            <a:endParaRPr kumimoji="1"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D0F10D7-C2EB-804C-8D44-DBC8CA3FCAFC}"/>
              </a:ext>
            </a:extLst>
          </p:cNvPr>
          <p:cNvSpPr/>
          <p:nvPr/>
        </p:nvSpPr>
        <p:spPr>
          <a:xfrm>
            <a:off x="7448549" y="2677181"/>
            <a:ext cx="4572001" cy="2538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if(pid2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stdin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關上沒用的水龍頭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88F7610-6CC9-764A-A8EF-79EA02125435}"/>
              </a:ext>
            </a:extLst>
          </p:cNvPr>
          <p:cNvSpPr/>
          <p:nvPr/>
        </p:nvSpPr>
        <p:spPr>
          <a:xfrm>
            <a:off x="7448548" y="2254394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2</a:t>
            </a:r>
            <a:endParaRPr kumimoji="1" lang="zh-TW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B5DA2AE-923F-D048-9EDE-1EA1DE91AC20}"/>
              </a:ext>
            </a:extLst>
          </p:cNvPr>
          <p:cNvSpPr/>
          <p:nvPr/>
        </p:nvSpPr>
        <p:spPr>
          <a:xfrm>
            <a:off x="3261563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5F1F0A9-1873-BE4E-92BA-6A9F3212730F}"/>
              </a:ext>
            </a:extLst>
          </p:cNvPr>
          <p:cNvSpPr/>
          <p:nvPr/>
        </p:nvSpPr>
        <p:spPr>
          <a:xfrm>
            <a:off x="3692484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81261DE-4BCC-DA4E-A534-6FBBC7A51788}"/>
              </a:ext>
            </a:extLst>
          </p:cNvPr>
          <p:cNvSpPr/>
          <p:nvPr/>
        </p:nvSpPr>
        <p:spPr>
          <a:xfrm>
            <a:off x="10703876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55FD015-ED36-5649-874B-321DBEB9810F}"/>
              </a:ext>
            </a:extLst>
          </p:cNvPr>
          <p:cNvSpPr/>
          <p:nvPr/>
        </p:nvSpPr>
        <p:spPr>
          <a:xfrm>
            <a:off x="11134797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F99A199-116F-BA4E-A437-64215B21D25B}"/>
              </a:ext>
            </a:extLst>
          </p:cNvPr>
          <p:cNvSpPr/>
          <p:nvPr/>
        </p:nvSpPr>
        <p:spPr>
          <a:xfrm>
            <a:off x="44754" y="5215450"/>
            <a:ext cx="4572001" cy="1391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800" dirty="0">
                <a:latin typeface="Consolas" panose="020B0609020204030204" pitchFamily="49" charset="0"/>
                <a:cs typeface="Consolas" panose="020B0609020204030204" pitchFamily="49" charset="0"/>
              </a:rPr>
              <a:t>ls</a:t>
            </a:r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70B50C39-32D4-754C-AC65-CA5C7B56C023}"/>
              </a:ext>
            </a:extLst>
          </p:cNvPr>
          <p:cNvSpPr/>
          <p:nvPr/>
        </p:nvSpPr>
        <p:spPr>
          <a:xfrm>
            <a:off x="4238732" y="5839648"/>
            <a:ext cx="930475" cy="552231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sp>
        <p:nvSpPr>
          <p:cNvPr id="21" name="向左箭號 20">
            <a:extLst>
              <a:ext uri="{FF2B5EF4-FFF2-40B4-BE49-F238E27FC236}">
                <a16:creationId xmlns:a16="http://schemas.microsoft.com/office/drawing/2014/main" id="{764978CE-FD60-C343-AA37-51AC576EAE93}"/>
              </a:ext>
            </a:extLst>
          </p:cNvPr>
          <p:cNvSpPr/>
          <p:nvPr/>
        </p:nvSpPr>
        <p:spPr>
          <a:xfrm>
            <a:off x="4238731" y="5295025"/>
            <a:ext cx="930475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B2CDDC19-EDE9-0941-92EF-D9F61B565A98}"/>
              </a:ext>
            </a:extLst>
          </p:cNvPr>
          <p:cNvCxnSpPr>
            <a:cxnSpLocks/>
            <a:stCxn id="19" idx="3"/>
            <a:endCxn id="14" idx="1"/>
          </p:cNvCxnSpPr>
          <p:nvPr/>
        </p:nvCxnSpPr>
        <p:spPr>
          <a:xfrm flipH="1" flipV="1">
            <a:off x="4796651" y="4980645"/>
            <a:ext cx="372556" cy="1135119"/>
          </a:xfrm>
          <a:prstGeom prst="bentConnector5">
            <a:avLst>
              <a:gd name="adj1" fmla="val -61360"/>
              <a:gd name="adj2" fmla="val 45149"/>
              <a:gd name="adj3" fmla="val 161360"/>
            </a:avLst>
          </a:prstGeom>
          <a:ln w="19050">
            <a:solidFill>
              <a:srgbClr val="008F00">
                <a:alpha val="50196"/>
              </a:srgbClr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圖片 33" descr="一張含有 螢幕擷取畫面 的圖片&#10;&#10;自動產生的描述">
            <a:extLst>
              <a:ext uri="{FF2B5EF4-FFF2-40B4-BE49-F238E27FC236}">
                <a16:creationId xmlns:a16="http://schemas.microsoft.com/office/drawing/2014/main" id="{7CB1EAE4-6D87-C64E-B1C8-4A1C9B75D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559" y="6097835"/>
            <a:ext cx="2486121" cy="845972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D9DBB1A5-1AA6-8745-BAFE-9DD7F1BB4EC5}"/>
              </a:ext>
            </a:extLst>
          </p:cNvPr>
          <p:cNvSpPr/>
          <p:nvPr/>
        </p:nvSpPr>
        <p:spPr>
          <a:xfrm>
            <a:off x="7448548" y="5223070"/>
            <a:ext cx="4572001" cy="13917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800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endParaRPr kumimoji="1" lang="en-US" altLang="zh-TW" sz="4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6" name="圖形 35">
            <a:extLst>
              <a:ext uri="{FF2B5EF4-FFF2-40B4-BE49-F238E27FC236}">
                <a16:creationId xmlns:a16="http://schemas.microsoft.com/office/drawing/2014/main" id="{60CE55F9-03A8-F549-A852-1A8396CA2A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83980" y="4744431"/>
            <a:ext cx="1636569" cy="1870364"/>
          </a:xfrm>
          <a:prstGeom prst="rect">
            <a:avLst/>
          </a:prstGeom>
        </p:spPr>
      </p:pic>
      <p:sp>
        <p:nvSpPr>
          <p:cNvPr id="29" name="向右箭號 28">
            <a:extLst>
              <a:ext uri="{FF2B5EF4-FFF2-40B4-BE49-F238E27FC236}">
                <a16:creationId xmlns:a16="http://schemas.microsoft.com/office/drawing/2014/main" id="{E4AC2C84-FA1C-974E-86E5-B72AE3B9072F}"/>
              </a:ext>
            </a:extLst>
          </p:cNvPr>
          <p:cNvSpPr/>
          <p:nvPr/>
        </p:nvSpPr>
        <p:spPr>
          <a:xfrm>
            <a:off x="7099544" y="5326013"/>
            <a:ext cx="905284" cy="528809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sp>
        <p:nvSpPr>
          <p:cNvPr id="30" name="向左箭號 29">
            <a:extLst>
              <a:ext uri="{FF2B5EF4-FFF2-40B4-BE49-F238E27FC236}">
                <a16:creationId xmlns:a16="http://schemas.microsoft.com/office/drawing/2014/main" id="{5364B80C-A081-A341-B2F1-2D9BF0295D65}"/>
              </a:ext>
            </a:extLst>
          </p:cNvPr>
          <p:cNvSpPr/>
          <p:nvPr/>
        </p:nvSpPr>
        <p:spPr>
          <a:xfrm>
            <a:off x="7099544" y="5911188"/>
            <a:ext cx="905284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cxnSp>
        <p:nvCxnSpPr>
          <p:cNvPr id="28" name="肘形接點 27">
            <a:extLst>
              <a:ext uri="{FF2B5EF4-FFF2-40B4-BE49-F238E27FC236}">
                <a16:creationId xmlns:a16="http://schemas.microsoft.com/office/drawing/2014/main" id="{570EE997-9AB7-954F-8CC5-5B1346590227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H="1">
            <a:off x="7099544" y="4980645"/>
            <a:ext cx="169107" cy="609773"/>
          </a:xfrm>
          <a:prstGeom prst="bentConnector5">
            <a:avLst>
              <a:gd name="adj1" fmla="val -48978"/>
              <a:gd name="adj2" fmla="val 46106"/>
              <a:gd name="adj3" fmla="val 235181"/>
            </a:avLst>
          </a:prstGeom>
          <a:ln w="19050">
            <a:solidFill>
              <a:srgbClr val="FF0000">
                <a:alpha val="50196"/>
              </a:srgbClr>
            </a:solidFill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>
            <a:extLst>
              <a:ext uri="{FF2B5EF4-FFF2-40B4-BE49-F238E27FC236}">
                <a16:creationId xmlns:a16="http://schemas.microsoft.com/office/drawing/2014/main" id="{B8164A68-A8E4-5145-AB9B-513277643447}"/>
              </a:ext>
            </a:extLst>
          </p:cNvPr>
          <p:cNvSpPr/>
          <p:nvPr/>
        </p:nvSpPr>
        <p:spPr>
          <a:xfrm>
            <a:off x="7825771" y="4565374"/>
            <a:ext cx="179057" cy="179057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60228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89C10-D635-A94E-9B94-24BFAA31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3" y="337179"/>
            <a:ext cx="11975796" cy="1325563"/>
          </a:xfrm>
          <a:gradFill>
            <a:gsLst>
              <a:gs pos="61000">
                <a:srgbClr val="BB9479"/>
              </a:gs>
              <a:gs pos="0">
                <a:schemeClr val="accent2">
                  <a:lumMod val="50000"/>
                </a:schemeClr>
              </a:gs>
              <a:gs pos="100000">
                <a:srgbClr val="FFFFFF"/>
              </a:gs>
            </a:gsLst>
            <a:lin ang="0" scaled="0"/>
          </a:gradFill>
        </p:spPr>
        <p:txBody>
          <a:bodyPr/>
          <a:lstStyle/>
          <a:p>
            <a:r>
              <a:rPr kumimoji="1" lang="zh-TW" altLang="en-US" b="1" dirty="0">
                <a:solidFill>
                  <a:schemeClr val="bg1"/>
                </a:solidFill>
              </a:rPr>
              <a:t>程式碼概念圖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CB3B27-65EE-A84C-8521-A4AEB610ED70}"/>
              </a:ext>
            </a:extLst>
          </p:cNvPr>
          <p:cNvSpPr/>
          <p:nvPr/>
        </p:nvSpPr>
        <p:spPr>
          <a:xfrm>
            <a:off x="4011087" y="889410"/>
            <a:ext cx="3487993" cy="3152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pipe(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pid1 = fork()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(pid1 &gt; 0)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pid2=fork();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(pid2&gt;0)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AB5F57-D82A-F840-A441-763DB58C1721}"/>
              </a:ext>
            </a:extLst>
          </p:cNvPr>
          <p:cNvSpPr/>
          <p:nvPr/>
        </p:nvSpPr>
        <p:spPr>
          <a:xfrm>
            <a:off x="4000312" y="459003"/>
            <a:ext cx="3498768" cy="43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main</a:t>
            </a:r>
            <a:endParaRPr kumimoji="1" lang="zh-TW" altLang="en-US" dirty="0"/>
          </a:p>
        </p:txBody>
      </p:sp>
      <p:pic>
        <p:nvPicPr>
          <p:cNvPr id="14" name="Picture 2" descr="「pipe png」的圖片搜尋結果">
            <a:extLst>
              <a:ext uri="{FF2B5EF4-FFF2-40B4-BE49-F238E27FC236}">
                <a16:creationId xmlns:a16="http://schemas.microsoft.com/office/drawing/2014/main" id="{9520F61C-2AB0-7146-8DD9-4B337ABEF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642" y="5439781"/>
            <a:ext cx="1028882" cy="52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3323297B-A48F-244E-BE90-50AF20C0E339}"/>
              </a:ext>
            </a:extLst>
          </p:cNvPr>
          <p:cNvSpPr/>
          <p:nvPr/>
        </p:nvSpPr>
        <p:spPr>
          <a:xfrm>
            <a:off x="5864775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051648C-F1A9-E440-A3DB-6E2502EE4719}"/>
              </a:ext>
            </a:extLst>
          </p:cNvPr>
          <p:cNvSpPr/>
          <p:nvPr/>
        </p:nvSpPr>
        <p:spPr>
          <a:xfrm>
            <a:off x="6295696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6CBD967-C317-A74C-89EA-9F376143DC48}"/>
              </a:ext>
            </a:extLst>
          </p:cNvPr>
          <p:cNvSpPr/>
          <p:nvPr/>
        </p:nvSpPr>
        <p:spPr>
          <a:xfrm>
            <a:off x="44755" y="2253195"/>
            <a:ext cx="4572001" cy="29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close(1);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已經將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的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[1]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接上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//『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一定要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』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關閉未使用的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否則水龍頭會關不緊（收不到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EOF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）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 “ls”, “ls”,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AC9037F-5A90-3247-B69C-163343FCF392}"/>
              </a:ext>
            </a:extLst>
          </p:cNvPr>
          <p:cNvSpPr/>
          <p:nvPr/>
        </p:nvSpPr>
        <p:spPr>
          <a:xfrm>
            <a:off x="44753" y="1830408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1</a:t>
            </a:r>
            <a:endParaRPr kumimoji="1"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D0F10D7-C2EB-804C-8D44-DBC8CA3FCAFC}"/>
              </a:ext>
            </a:extLst>
          </p:cNvPr>
          <p:cNvSpPr/>
          <p:nvPr/>
        </p:nvSpPr>
        <p:spPr>
          <a:xfrm>
            <a:off x="7448549" y="2677181"/>
            <a:ext cx="4572001" cy="2538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if(pid2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stdin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關上沒用的水龍頭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88F7610-6CC9-764A-A8EF-79EA02125435}"/>
              </a:ext>
            </a:extLst>
          </p:cNvPr>
          <p:cNvSpPr/>
          <p:nvPr/>
        </p:nvSpPr>
        <p:spPr>
          <a:xfrm>
            <a:off x="7448548" y="2254394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2</a:t>
            </a:r>
            <a:endParaRPr kumimoji="1" lang="zh-TW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B5DA2AE-923F-D048-9EDE-1EA1DE91AC20}"/>
              </a:ext>
            </a:extLst>
          </p:cNvPr>
          <p:cNvSpPr/>
          <p:nvPr/>
        </p:nvSpPr>
        <p:spPr>
          <a:xfrm>
            <a:off x="3261563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5F1F0A9-1873-BE4E-92BA-6A9F3212730F}"/>
              </a:ext>
            </a:extLst>
          </p:cNvPr>
          <p:cNvSpPr/>
          <p:nvPr/>
        </p:nvSpPr>
        <p:spPr>
          <a:xfrm>
            <a:off x="3692484" y="2123436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81261DE-4BCC-DA4E-A534-6FBBC7A51788}"/>
              </a:ext>
            </a:extLst>
          </p:cNvPr>
          <p:cNvSpPr/>
          <p:nvPr/>
        </p:nvSpPr>
        <p:spPr>
          <a:xfrm>
            <a:off x="10703876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55FD015-ED36-5649-874B-321DBEB9810F}"/>
              </a:ext>
            </a:extLst>
          </p:cNvPr>
          <p:cNvSpPr/>
          <p:nvPr/>
        </p:nvSpPr>
        <p:spPr>
          <a:xfrm>
            <a:off x="11134797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F99A199-116F-BA4E-A437-64215B21D25B}"/>
              </a:ext>
            </a:extLst>
          </p:cNvPr>
          <p:cNvSpPr/>
          <p:nvPr/>
        </p:nvSpPr>
        <p:spPr>
          <a:xfrm>
            <a:off x="44754" y="5215450"/>
            <a:ext cx="4572001" cy="1391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800" dirty="0">
                <a:latin typeface="Consolas" panose="020B0609020204030204" pitchFamily="49" charset="0"/>
                <a:cs typeface="Consolas" panose="020B0609020204030204" pitchFamily="49" charset="0"/>
              </a:rPr>
              <a:t>ls</a:t>
            </a:r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70B50C39-32D4-754C-AC65-CA5C7B56C023}"/>
              </a:ext>
            </a:extLst>
          </p:cNvPr>
          <p:cNvSpPr/>
          <p:nvPr/>
        </p:nvSpPr>
        <p:spPr>
          <a:xfrm>
            <a:off x="4238732" y="5839648"/>
            <a:ext cx="930475" cy="552231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sp>
        <p:nvSpPr>
          <p:cNvPr id="21" name="向左箭號 20">
            <a:extLst>
              <a:ext uri="{FF2B5EF4-FFF2-40B4-BE49-F238E27FC236}">
                <a16:creationId xmlns:a16="http://schemas.microsoft.com/office/drawing/2014/main" id="{764978CE-FD60-C343-AA37-51AC576EAE93}"/>
              </a:ext>
            </a:extLst>
          </p:cNvPr>
          <p:cNvSpPr/>
          <p:nvPr/>
        </p:nvSpPr>
        <p:spPr>
          <a:xfrm>
            <a:off x="4238731" y="5295025"/>
            <a:ext cx="930475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B2CDDC19-EDE9-0941-92EF-D9F61B565A98}"/>
              </a:ext>
            </a:extLst>
          </p:cNvPr>
          <p:cNvCxnSpPr>
            <a:cxnSpLocks/>
            <a:stCxn id="19" idx="3"/>
            <a:endCxn id="14" idx="1"/>
          </p:cNvCxnSpPr>
          <p:nvPr/>
        </p:nvCxnSpPr>
        <p:spPr>
          <a:xfrm flipV="1">
            <a:off x="5169207" y="5704186"/>
            <a:ext cx="346435" cy="411578"/>
          </a:xfrm>
          <a:prstGeom prst="bentConnector3">
            <a:avLst>
              <a:gd name="adj1" fmla="val 50000"/>
            </a:avLst>
          </a:prstGeom>
          <a:ln w="38100">
            <a:solidFill>
              <a:srgbClr val="70AD47"/>
            </a:solidFill>
            <a:headEnd type="none" w="med" len="med"/>
            <a:tailEnd type="triangle" w="med" len="med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圖片 33" descr="一張含有 螢幕擷取畫面 的圖片&#10;&#10;自動產生的描述">
            <a:extLst>
              <a:ext uri="{FF2B5EF4-FFF2-40B4-BE49-F238E27FC236}">
                <a16:creationId xmlns:a16="http://schemas.microsoft.com/office/drawing/2014/main" id="{7CB1EAE4-6D87-C64E-B1C8-4A1C9B75D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559" y="6097835"/>
            <a:ext cx="2486121" cy="845972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D9DBB1A5-1AA6-8745-BAFE-9DD7F1BB4EC5}"/>
              </a:ext>
            </a:extLst>
          </p:cNvPr>
          <p:cNvSpPr/>
          <p:nvPr/>
        </p:nvSpPr>
        <p:spPr>
          <a:xfrm>
            <a:off x="7448548" y="5223070"/>
            <a:ext cx="4572001" cy="13917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800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endParaRPr kumimoji="1" lang="en-US" altLang="zh-TW" sz="4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6" name="圖形 35">
            <a:extLst>
              <a:ext uri="{FF2B5EF4-FFF2-40B4-BE49-F238E27FC236}">
                <a16:creationId xmlns:a16="http://schemas.microsoft.com/office/drawing/2014/main" id="{60CE55F9-03A8-F549-A852-1A8396CA2A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83980" y="4744431"/>
            <a:ext cx="1636569" cy="1870364"/>
          </a:xfrm>
          <a:prstGeom prst="rect">
            <a:avLst/>
          </a:prstGeom>
        </p:spPr>
      </p:pic>
      <p:sp>
        <p:nvSpPr>
          <p:cNvPr id="29" name="向右箭號 28">
            <a:extLst>
              <a:ext uri="{FF2B5EF4-FFF2-40B4-BE49-F238E27FC236}">
                <a16:creationId xmlns:a16="http://schemas.microsoft.com/office/drawing/2014/main" id="{E4AC2C84-FA1C-974E-86E5-B72AE3B9072F}"/>
              </a:ext>
            </a:extLst>
          </p:cNvPr>
          <p:cNvSpPr/>
          <p:nvPr/>
        </p:nvSpPr>
        <p:spPr>
          <a:xfrm>
            <a:off x="7099544" y="5326013"/>
            <a:ext cx="905284" cy="528809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sp>
        <p:nvSpPr>
          <p:cNvPr id="30" name="向左箭號 29">
            <a:extLst>
              <a:ext uri="{FF2B5EF4-FFF2-40B4-BE49-F238E27FC236}">
                <a16:creationId xmlns:a16="http://schemas.microsoft.com/office/drawing/2014/main" id="{5364B80C-A081-A341-B2F1-2D9BF0295D65}"/>
              </a:ext>
            </a:extLst>
          </p:cNvPr>
          <p:cNvSpPr/>
          <p:nvPr/>
        </p:nvSpPr>
        <p:spPr>
          <a:xfrm>
            <a:off x="7099544" y="5911188"/>
            <a:ext cx="905284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cxnSp>
        <p:nvCxnSpPr>
          <p:cNvPr id="28" name="肘形接點 27">
            <a:extLst>
              <a:ext uri="{FF2B5EF4-FFF2-40B4-BE49-F238E27FC236}">
                <a16:creationId xmlns:a16="http://schemas.microsoft.com/office/drawing/2014/main" id="{570EE997-9AB7-954F-8CC5-5B1346590227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6544524" y="5590418"/>
            <a:ext cx="555020" cy="113768"/>
          </a:xfrm>
          <a:prstGeom prst="bentConnector3">
            <a:avLst>
              <a:gd name="adj1" fmla="val 23735"/>
            </a:avLst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圖片 32">
            <a:extLst>
              <a:ext uri="{FF2B5EF4-FFF2-40B4-BE49-F238E27FC236}">
                <a16:creationId xmlns:a16="http://schemas.microsoft.com/office/drawing/2014/main" id="{DD3B266A-4FCA-8F47-9F48-A1FE4847C7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4296" y="4057978"/>
            <a:ext cx="875748" cy="875748"/>
          </a:xfrm>
          <a:prstGeom prst="rect">
            <a:avLst/>
          </a:prstGeom>
        </p:spPr>
      </p:pic>
      <p:cxnSp>
        <p:nvCxnSpPr>
          <p:cNvPr id="41" name="肘形接點 40">
            <a:extLst>
              <a:ext uri="{FF2B5EF4-FFF2-40B4-BE49-F238E27FC236}">
                <a16:creationId xmlns:a16="http://schemas.microsoft.com/office/drawing/2014/main" id="{BCD4B900-D9DD-2B46-BB1B-B9AC33109EA4}"/>
              </a:ext>
            </a:extLst>
          </p:cNvPr>
          <p:cNvCxnSpPr>
            <a:cxnSpLocks/>
            <a:stCxn id="33" idx="3"/>
            <a:endCxn id="21" idx="3"/>
          </p:cNvCxnSpPr>
          <p:nvPr/>
        </p:nvCxnSpPr>
        <p:spPr>
          <a:xfrm flipH="1">
            <a:off x="5169206" y="4495852"/>
            <a:ext cx="450838" cy="1063578"/>
          </a:xfrm>
          <a:prstGeom prst="bentConnector3">
            <a:avLst>
              <a:gd name="adj1" fmla="val -5070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圖片 44">
            <a:extLst>
              <a:ext uri="{FF2B5EF4-FFF2-40B4-BE49-F238E27FC236}">
                <a16:creationId xmlns:a16="http://schemas.microsoft.com/office/drawing/2014/main" id="{BFA82E23-2CF2-E049-8659-84152A6E7E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4192" y="4227922"/>
            <a:ext cx="895683" cy="681465"/>
          </a:xfrm>
          <a:prstGeom prst="rect">
            <a:avLst/>
          </a:prstGeom>
        </p:spPr>
      </p:pic>
      <p:cxnSp>
        <p:nvCxnSpPr>
          <p:cNvPr id="46" name="肘形接點 45">
            <a:extLst>
              <a:ext uri="{FF2B5EF4-FFF2-40B4-BE49-F238E27FC236}">
                <a16:creationId xmlns:a16="http://schemas.microsoft.com/office/drawing/2014/main" id="{46FC8620-556D-F94D-810C-CB3B1AE5DF3A}"/>
              </a:ext>
            </a:extLst>
          </p:cNvPr>
          <p:cNvCxnSpPr>
            <a:cxnSpLocks/>
            <a:stCxn id="30" idx="1"/>
            <a:endCxn id="45" idx="2"/>
          </p:cNvCxnSpPr>
          <p:nvPr/>
        </p:nvCxnSpPr>
        <p:spPr>
          <a:xfrm rot="10800000">
            <a:off x="6822034" y="4909387"/>
            <a:ext cx="277510" cy="12662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DD6FB96F-83FB-7E4D-83A9-B1742A052BD3}"/>
              </a:ext>
            </a:extLst>
          </p:cNvPr>
          <p:cNvGrpSpPr/>
          <p:nvPr/>
        </p:nvGrpSpPr>
        <p:grpSpPr>
          <a:xfrm>
            <a:off x="8105847" y="413354"/>
            <a:ext cx="3491174" cy="1646621"/>
            <a:chOff x="8105847" y="413354"/>
            <a:chExt cx="3491174" cy="1646621"/>
          </a:xfrm>
        </p:grpSpPr>
        <p:sp>
          <p:nvSpPr>
            <p:cNvPr id="50" name="摺角紙張 49">
              <a:extLst>
                <a:ext uri="{FF2B5EF4-FFF2-40B4-BE49-F238E27FC236}">
                  <a16:creationId xmlns:a16="http://schemas.microsoft.com/office/drawing/2014/main" id="{09E5FE70-0737-824C-A205-48C5019463C7}"/>
                </a:ext>
              </a:extLst>
            </p:cNvPr>
            <p:cNvSpPr/>
            <p:nvPr/>
          </p:nvSpPr>
          <p:spPr>
            <a:xfrm>
              <a:off x="8105847" y="413354"/>
              <a:ext cx="3028950" cy="1646621"/>
            </a:xfrm>
            <a:prstGeom prst="foldedCorner">
              <a:avLst/>
            </a:prstGeom>
            <a:ln>
              <a:solidFill>
                <a:schemeClr val="bg1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終於</a:t>
              </a:r>
              <a:endParaRPr kumimoji="1" lang="en-US" altLang="zh-CN" dirty="0"/>
            </a:p>
            <a:p>
              <a:pPr algn="ctr"/>
              <a:r>
                <a:rPr kumimoji="1" lang="zh-CN" altLang="en-US" dirty="0"/>
                <a:t>完成「人體蜈蚣」</a:t>
              </a:r>
              <a:endParaRPr kumimoji="1" lang="zh-TW" altLang="en-US" dirty="0"/>
            </a:p>
          </p:txBody>
        </p:sp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4B8CA24B-1F38-DE48-B077-0D731E894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6300000">
              <a:off x="10280370" y="582628"/>
              <a:ext cx="1177626" cy="1455676"/>
            </a:xfrm>
            <a:prstGeom prst="rect">
              <a:avLst/>
            </a:prstGeom>
          </p:spPr>
        </p:pic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0C2C1016-2529-A04D-B61F-7B3B331F34CC}"/>
              </a:ext>
            </a:extLst>
          </p:cNvPr>
          <p:cNvGrpSpPr/>
          <p:nvPr/>
        </p:nvGrpSpPr>
        <p:grpSpPr>
          <a:xfrm>
            <a:off x="7691996" y="1557328"/>
            <a:ext cx="2688877" cy="2009951"/>
            <a:chOff x="7691996" y="1557328"/>
            <a:chExt cx="2688877" cy="2009951"/>
          </a:xfrm>
        </p:grpSpPr>
        <p:sp>
          <p:nvSpPr>
            <p:cNvPr id="53" name="摺角紙張 52">
              <a:extLst>
                <a:ext uri="{FF2B5EF4-FFF2-40B4-BE49-F238E27FC236}">
                  <a16:creationId xmlns:a16="http://schemas.microsoft.com/office/drawing/2014/main" id="{9CA300AB-F8DE-C048-9F84-EE7F58E31D39}"/>
                </a:ext>
              </a:extLst>
            </p:cNvPr>
            <p:cNvSpPr/>
            <p:nvPr/>
          </p:nvSpPr>
          <p:spPr>
            <a:xfrm>
              <a:off x="7691996" y="1557328"/>
              <a:ext cx="2128837" cy="995512"/>
            </a:xfrm>
            <a:prstGeom prst="foldedCorner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4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請掌聲鼓勵</a:t>
              </a:r>
              <a:endParaRPr kumimoji="1" lang="zh-TW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pic>
          <p:nvPicPr>
            <p:cNvPr id="56" name="圖片 55" descr="一張含有 向量圖形 的圖片&#10;&#10;自動產生的描述">
              <a:extLst>
                <a:ext uri="{FF2B5EF4-FFF2-40B4-BE49-F238E27FC236}">
                  <a16:creationId xmlns:a16="http://schemas.microsoft.com/office/drawing/2014/main" id="{89030DE1-C43A-9341-AF6E-26BF6448B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041023" y="2011529"/>
              <a:ext cx="1339850" cy="1555750"/>
            </a:xfrm>
            <a:prstGeom prst="rect">
              <a:avLst/>
            </a:prstGeom>
            <a:effectLst>
              <a:glow rad="101600">
                <a:schemeClr val="tx1">
                  <a:alpha val="6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958953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>
            <a:extLst>
              <a:ext uri="{FF2B5EF4-FFF2-40B4-BE49-F238E27FC236}">
                <a16:creationId xmlns:a16="http://schemas.microsoft.com/office/drawing/2014/main" id="{6181C13F-840B-D64B-A7E4-57D72A79D7C0}"/>
              </a:ext>
            </a:extLst>
          </p:cNvPr>
          <p:cNvGrpSpPr/>
          <p:nvPr/>
        </p:nvGrpSpPr>
        <p:grpSpPr>
          <a:xfrm>
            <a:off x="-23559" y="4057978"/>
            <a:ext cx="5643603" cy="2885829"/>
            <a:chOff x="-23559" y="4057978"/>
            <a:chExt cx="5643603" cy="2885829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B5C786AB-D74E-4449-BA4A-693761C8E574}"/>
                </a:ext>
              </a:extLst>
            </p:cNvPr>
            <p:cNvGrpSpPr/>
            <p:nvPr/>
          </p:nvGrpSpPr>
          <p:grpSpPr>
            <a:xfrm>
              <a:off x="-23559" y="4057978"/>
              <a:ext cx="5643603" cy="2885829"/>
              <a:chOff x="-23559" y="4057978"/>
              <a:chExt cx="5643603" cy="2885829"/>
            </a:xfrm>
          </p:grpSpPr>
          <p:grpSp>
            <p:nvGrpSpPr>
              <p:cNvPr id="12" name="群組 11">
                <a:extLst>
                  <a:ext uri="{FF2B5EF4-FFF2-40B4-BE49-F238E27FC236}">
                    <a16:creationId xmlns:a16="http://schemas.microsoft.com/office/drawing/2014/main" id="{1A367F6E-363D-5B40-B658-3CE3AA5C6730}"/>
                  </a:ext>
                </a:extLst>
              </p:cNvPr>
              <p:cNvGrpSpPr/>
              <p:nvPr/>
            </p:nvGrpSpPr>
            <p:grpSpPr>
              <a:xfrm>
                <a:off x="-23559" y="5215450"/>
                <a:ext cx="5192766" cy="1728357"/>
                <a:chOff x="-23559" y="5215450"/>
                <a:chExt cx="5192766" cy="1728357"/>
              </a:xfrm>
            </p:grpSpPr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DB789733-3F78-354F-80DA-D317B13B12DA}"/>
                    </a:ext>
                  </a:extLst>
                </p:cNvPr>
                <p:cNvSpPr/>
                <p:nvPr/>
              </p:nvSpPr>
              <p:spPr>
                <a:xfrm>
                  <a:off x="44754" y="5215450"/>
                  <a:ext cx="4572001" cy="1391725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48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ls</a:t>
                  </a:r>
                </a:p>
              </p:txBody>
            </p:sp>
            <p:sp>
              <p:nvSpPr>
                <p:cNvPr id="42" name="向右箭號 41">
                  <a:extLst>
                    <a:ext uri="{FF2B5EF4-FFF2-40B4-BE49-F238E27FC236}">
                      <a16:creationId xmlns:a16="http://schemas.microsoft.com/office/drawing/2014/main" id="{EA66A095-E26C-524E-8B8B-616192245AD3}"/>
                    </a:ext>
                  </a:extLst>
                </p:cNvPr>
                <p:cNvSpPr/>
                <p:nvPr/>
              </p:nvSpPr>
              <p:spPr>
                <a:xfrm>
                  <a:off x="4238732" y="5839648"/>
                  <a:ext cx="930475" cy="552231"/>
                </a:xfrm>
                <a:prstGeom prst="rightArrow">
                  <a:avLst/>
                </a:prstGeom>
                <a:solidFill>
                  <a:srgbClr val="C0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kumimoji="1" lang="en-US" altLang="zh-TW" sz="1600" dirty="0" err="1"/>
                    <a:t>stdout</a:t>
                  </a:r>
                  <a:endParaRPr kumimoji="1" lang="zh-TW" altLang="en-US" sz="1600" dirty="0"/>
                </a:p>
              </p:txBody>
            </p:sp>
            <p:sp>
              <p:nvSpPr>
                <p:cNvPr id="43" name="向左箭號 42">
                  <a:extLst>
                    <a:ext uri="{FF2B5EF4-FFF2-40B4-BE49-F238E27FC236}">
                      <a16:creationId xmlns:a16="http://schemas.microsoft.com/office/drawing/2014/main" id="{B9A5BAF5-1B29-734A-93B3-5983547E26F8}"/>
                    </a:ext>
                  </a:extLst>
                </p:cNvPr>
                <p:cNvSpPr/>
                <p:nvPr/>
              </p:nvSpPr>
              <p:spPr>
                <a:xfrm>
                  <a:off x="4238731" y="5295025"/>
                  <a:ext cx="930475" cy="528809"/>
                </a:xfrm>
                <a:prstGeom prst="leftArrow">
                  <a:avLst/>
                </a:prstGeom>
                <a:solidFill>
                  <a:srgbClr val="C0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kumimoji="1" lang="en-US" altLang="zh-TW" sz="1600" dirty="0"/>
                    <a:t>stdin</a:t>
                  </a:r>
                  <a:endParaRPr kumimoji="1" lang="zh-TW" altLang="en-US" sz="1600" dirty="0"/>
                </a:p>
              </p:txBody>
            </p:sp>
            <p:pic>
              <p:nvPicPr>
                <p:cNvPr id="44" name="圖片 43" descr="一張含有 螢幕擷取畫面 的圖片&#10;&#10;自動產生的描述">
                  <a:extLst>
                    <a:ext uri="{FF2B5EF4-FFF2-40B4-BE49-F238E27FC236}">
                      <a16:creationId xmlns:a16="http://schemas.microsoft.com/office/drawing/2014/main" id="{2D112937-FE22-554E-A277-136413D038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23559" y="6097835"/>
                  <a:ext cx="2486121" cy="845972"/>
                </a:xfrm>
                <a:prstGeom prst="rect">
                  <a:avLst/>
                </a:prstGeom>
              </p:spPr>
            </p:pic>
          </p:grpSp>
          <p:pic>
            <p:nvPicPr>
              <p:cNvPr id="47" name="圖片 46">
                <a:extLst>
                  <a:ext uri="{FF2B5EF4-FFF2-40B4-BE49-F238E27FC236}">
                    <a16:creationId xmlns:a16="http://schemas.microsoft.com/office/drawing/2014/main" id="{0BC8DD20-6F3A-C646-A43A-26DA512A76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4296" y="4057978"/>
                <a:ext cx="875748" cy="875748"/>
              </a:xfrm>
              <a:prstGeom prst="rect">
                <a:avLst/>
              </a:prstGeom>
            </p:spPr>
          </p:pic>
          <p:cxnSp>
            <p:nvCxnSpPr>
              <p:cNvPr id="48" name="肘形接點 47">
                <a:extLst>
                  <a:ext uri="{FF2B5EF4-FFF2-40B4-BE49-F238E27FC236}">
                    <a16:creationId xmlns:a16="http://schemas.microsoft.com/office/drawing/2014/main" id="{2970492F-ECD9-134F-83E0-46F879C9DF23}"/>
                  </a:ext>
                </a:extLst>
              </p:cNvPr>
              <p:cNvCxnSpPr>
                <a:cxnSpLocks/>
                <a:stCxn id="47" idx="3"/>
              </p:cNvCxnSpPr>
              <p:nvPr/>
            </p:nvCxnSpPr>
            <p:spPr>
              <a:xfrm flipH="1">
                <a:off x="5169206" y="4495852"/>
                <a:ext cx="450838" cy="1063578"/>
              </a:xfrm>
              <a:prstGeom prst="bentConnector3">
                <a:avLst>
                  <a:gd name="adj1" fmla="val -50706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肘形接點 48">
              <a:extLst>
                <a:ext uri="{FF2B5EF4-FFF2-40B4-BE49-F238E27FC236}">
                  <a16:creationId xmlns:a16="http://schemas.microsoft.com/office/drawing/2014/main" id="{3FB95DE5-40A9-D146-A059-7FD50B2B2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9207" y="5704186"/>
              <a:ext cx="346435" cy="411578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70AD47"/>
              </a:solidFill>
              <a:headEnd type="none" w="med" len="med"/>
              <a:tailEnd type="triangle" w="med" len="med"/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97589C10-D635-A94E-9B94-24BFAA31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3" y="337179"/>
            <a:ext cx="11975796" cy="1325563"/>
          </a:xfrm>
          <a:gradFill>
            <a:gsLst>
              <a:gs pos="61000">
                <a:srgbClr val="BB9479"/>
              </a:gs>
              <a:gs pos="0">
                <a:schemeClr val="accent2">
                  <a:lumMod val="50000"/>
                </a:schemeClr>
              </a:gs>
              <a:gs pos="100000">
                <a:srgbClr val="FFFFFF"/>
              </a:gs>
            </a:gsLst>
            <a:lin ang="0" scaled="0"/>
          </a:gradFill>
        </p:spPr>
        <p:txBody>
          <a:bodyPr/>
          <a:lstStyle/>
          <a:p>
            <a:r>
              <a:rPr kumimoji="1" lang="zh-TW" altLang="en-US" b="1" dirty="0">
                <a:solidFill>
                  <a:schemeClr val="bg1"/>
                </a:solidFill>
              </a:rPr>
              <a:t>程式碼概念圖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CB3B27-65EE-A84C-8521-A4AEB610ED70}"/>
              </a:ext>
            </a:extLst>
          </p:cNvPr>
          <p:cNvSpPr/>
          <p:nvPr/>
        </p:nvSpPr>
        <p:spPr>
          <a:xfrm>
            <a:off x="4011087" y="889410"/>
            <a:ext cx="3487993" cy="3152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pipe(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pid1 = fork()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(pid1 &gt; 0)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pid2=fork();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(pid2&gt;0)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AB5F57-D82A-F840-A441-763DB58C1721}"/>
              </a:ext>
            </a:extLst>
          </p:cNvPr>
          <p:cNvSpPr/>
          <p:nvPr/>
        </p:nvSpPr>
        <p:spPr>
          <a:xfrm>
            <a:off x="4000312" y="459003"/>
            <a:ext cx="3498768" cy="43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main</a:t>
            </a:r>
            <a:endParaRPr kumimoji="1" lang="zh-TW" altLang="en-US" dirty="0"/>
          </a:p>
        </p:txBody>
      </p:sp>
      <p:pic>
        <p:nvPicPr>
          <p:cNvPr id="14" name="Picture 2" descr="「pipe png」的圖片搜尋結果">
            <a:extLst>
              <a:ext uri="{FF2B5EF4-FFF2-40B4-BE49-F238E27FC236}">
                <a16:creationId xmlns:a16="http://schemas.microsoft.com/office/drawing/2014/main" id="{9520F61C-2AB0-7146-8DD9-4B337ABEF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642" y="5439781"/>
            <a:ext cx="1028882" cy="52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3323297B-A48F-244E-BE90-50AF20C0E339}"/>
              </a:ext>
            </a:extLst>
          </p:cNvPr>
          <p:cNvSpPr/>
          <p:nvPr/>
        </p:nvSpPr>
        <p:spPr>
          <a:xfrm>
            <a:off x="5864775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051648C-F1A9-E440-A3DB-6E2502EE4719}"/>
              </a:ext>
            </a:extLst>
          </p:cNvPr>
          <p:cNvSpPr/>
          <p:nvPr/>
        </p:nvSpPr>
        <p:spPr>
          <a:xfrm>
            <a:off x="6295696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D0F10D7-C2EB-804C-8D44-DBC8CA3FCAFC}"/>
              </a:ext>
            </a:extLst>
          </p:cNvPr>
          <p:cNvSpPr/>
          <p:nvPr/>
        </p:nvSpPr>
        <p:spPr>
          <a:xfrm>
            <a:off x="7448549" y="2677181"/>
            <a:ext cx="4572001" cy="2538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if(pid2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stdin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關上沒用的水龍頭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88F7610-6CC9-764A-A8EF-79EA02125435}"/>
              </a:ext>
            </a:extLst>
          </p:cNvPr>
          <p:cNvSpPr/>
          <p:nvPr/>
        </p:nvSpPr>
        <p:spPr>
          <a:xfrm>
            <a:off x="7448548" y="2254394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2</a:t>
            </a:r>
            <a:endParaRPr kumimoji="1" lang="zh-TW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81261DE-4BCC-DA4E-A534-6FBBC7A51788}"/>
              </a:ext>
            </a:extLst>
          </p:cNvPr>
          <p:cNvSpPr/>
          <p:nvPr/>
        </p:nvSpPr>
        <p:spPr>
          <a:xfrm>
            <a:off x="10703876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55FD015-ED36-5649-874B-321DBEB9810F}"/>
              </a:ext>
            </a:extLst>
          </p:cNvPr>
          <p:cNvSpPr/>
          <p:nvPr/>
        </p:nvSpPr>
        <p:spPr>
          <a:xfrm>
            <a:off x="11134797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9DBB1A5-1AA6-8745-BAFE-9DD7F1BB4EC5}"/>
              </a:ext>
            </a:extLst>
          </p:cNvPr>
          <p:cNvSpPr/>
          <p:nvPr/>
        </p:nvSpPr>
        <p:spPr>
          <a:xfrm>
            <a:off x="7448548" y="5223070"/>
            <a:ext cx="4572001" cy="13917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800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endParaRPr kumimoji="1" lang="en-US" altLang="zh-TW" sz="4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6" name="圖形 35">
            <a:extLst>
              <a:ext uri="{FF2B5EF4-FFF2-40B4-BE49-F238E27FC236}">
                <a16:creationId xmlns:a16="http://schemas.microsoft.com/office/drawing/2014/main" id="{60CE55F9-03A8-F549-A852-1A8396CA2A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83980" y="4744431"/>
            <a:ext cx="1636569" cy="1870364"/>
          </a:xfrm>
          <a:prstGeom prst="rect">
            <a:avLst/>
          </a:prstGeom>
        </p:spPr>
      </p:pic>
      <p:sp>
        <p:nvSpPr>
          <p:cNvPr id="29" name="向右箭號 28">
            <a:extLst>
              <a:ext uri="{FF2B5EF4-FFF2-40B4-BE49-F238E27FC236}">
                <a16:creationId xmlns:a16="http://schemas.microsoft.com/office/drawing/2014/main" id="{E4AC2C84-FA1C-974E-86E5-B72AE3B9072F}"/>
              </a:ext>
            </a:extLst>
          </p:cNvPr>
          <p:cNvSpPr/>
          <p:nvPr/>
        </p:nvSpPr>
        <p:spPr>
          <a:xfrm>
            <a:off x="7099544" y="5326013"/>
            <a:ext cx="905284" cy="528809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sp>
        <p:nvSpPr>
          <p:cNvPr id="30" name="向左箭號 29">
            <a:extLst>
              <a:ext uri="{FF2B5EF4-FFF2-40B4-BE49-F238E27FC236}">
                <a16:creationId xmlns:a16="http://schemas.microsoft.com/office/drawing/2014/main" id="{5364B80C-A081-A341-B2F1-2D9BF0295D65}"/>
              </a:ext>
            </a:extLst>
          </p:cNvPr>
          <p:cNvSpPr/>
          <p:nvPr/>
        </p:nvSpPr>
        <p:spPr>
          <a:xfrm>
            <a:off x="7099544" y="5911188"/>
            <a:ext cx="905284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cxnSp>
        <p:nvCxnSpPr>
          <p:cNvPr id="28" name="肘形接點 27">
            <a:extLst>
              <a:ext uri="{FF2B5EF4-FFF2-40B4-BE49-F238E27FC236}">
                <a16:creationId xmlns:a16="http://schemas.microsoft.com/office/drawing/2014/main" id="{570EE997-9AB7-954F-8CC5-5B1346590227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6544524" y="5590418"/>
            <a:ext cx="555020" cy="113768"/>
          </a:xfrm>
          <a:prstGeom prst="bentConnector3">
            <a:avLst>
              <a:gd name="adj1" fmla="val 23735"/>
            </a:avLst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圖片 44">
            <a:extLst>
              <a:ext uri="{FF2B5EF4-FFF2-40B4-BE49-F238E27FC236}">
                <a16:creationId xmlns:a16="http://schemas.microsoft.com/office/drawing/2014/main" id="{BFA82E23-2CF2-E049-8659-84152A6E7E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4192" y="4227922"/>
            <a:ext cx="895683" cy="681465"/>
          </a:xfrm>
          <a:prstGeom prst="rect">
            <a:avLst/>
          </a:prstGeom>
        </p:spPr>
      </p:pic>
      <p:cxnSp>
        <p:nvCxnSpPr>
          <p:cNvPr id="46" name="肘形接點 45">
            <a:extLst>
              <a:ext uri="{FF2B5EF4-FFF2-40B4-BE49-F238E27FC236}">
                <a16:creationId xmlns:a16="http://schemas.microsoft.com/office/drawing/2014/main" id="{46FC8620-556D-F94D-810C-CB3B1AE5DF3A}"/>
              </a:ext>
            </a:extLst>
          </p:cNvPr>
          <p:cNvCxnSpPr>
            <a:cxnSpLocks/>
            <a:stCxn id="30" idx="1"/>
            <a:endCxn id="45" idx="2"/>
          </p:cNvCxnSpPr>
          <p:nvPr/>
        </p:nvCxnSpPr>
        <p:spPr>
          <a:xfrm rot="10800000">
            <a:off x="6822034" y="4909387"/>
            <a:ext cx="277510" cy="12662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E4DF0DB5-137C-C344-A3FD-52FCB405416E}"/>
              </a:ext>
            </a:extLst>
          </p:cNvPr>
          <p:cNvGrpSpPr/>
          <p:nvPr/>
        </p:nvGrpSpPr>
        <p:grpSpPr>
          <a:xfrm>
            <a:off x="3261563" y="5691972"/>
            <a:ext cx="2254079" cy="1038087"/>
            <a:chOff x="3261563" y="5691972"/>
            <a:chExt cx="2254079" cy="1038087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3D008CD1-C465-3F45-8079-0620FAE6F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89397" y="5691972"/>
              <a:ext cx="806174" cy="1038087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76F13C88-7E00-B245-92EA-ED031C5BCF60}"/>
                </a:ext>
              </a:extLst>
            </p:cNvPr>
            <p:cNvSpPr txBox="1"/>
            <p:nvPr/>
          </p:nvSpPr>
          <p:spPr>
            <a:xfrm>
              <a:off x="3261563" y="5969308"/>
              <a:ext cx="8340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800" dirty="0">
                  <a:solidFill>
                    <a:srgbClr val="FF0000"/>
                  </a:solidFill>
                  <a:latin typeface="Weibei SC" panose="03000800000000000000" pitchFamily="66" charset="-128"/>
                  <a:ea typeface="Weibei SC" panose="03000800000000000000" pitchFamily="66" charset="-128"/>
                </a:rPr>
                <a:t>EOF</a:t>
              </a:r>
              <a:endParaRPr kumimoji="1" lang="zh-TW" altLang="en-US" sz="2800" dirty="0">
                <a:solidFill>
                  <a:srgbClr val="FF0000"/>
                </a:solidFill>
                <a:latin typeface="Weibei SC" panose="03000800000000000000" pitchFamily="66" charset="-128"/>
                <a:ea typeface="Weibei SC" panose="03000800000000000000" pitchFamily="66" charset="-128"/>
              </a:endParaRPr>
            </a:p>
          </p:txBody>
        </p:sp>
        <p:cxnSp>
          <p:nvCxnSpPr>
            <p:cNvPr id="39" name="肘形接點 38">
              <a:extLst>
                <a:ext uri="{FF2B5EF4-FFF2-40B4-BE49-F238E27FC236}">
                  <a16:creationId xmlns:a16="http://schemas.microsoft.com/office/drawing/2014/main" id="{3C72E925-12DE-5042-AF6E-1CA212850143}"/>
                </a:ext>
              </a:extLst>
            </p:cNvPr>
            <p:cNvCxnSpPr>
              <a:cxnSpLocks/>
              <a:stCxn id="7" idx="3"/>
              <a:endCxn id="14" idx="1"/>
            </p:cNvCxnSpPr>
            <p:nvPr/>
          </p:nvCxnSpPr>
          <p:spPr>
            <a:xfrm flipV="1">
              <a:off x="4095570" y="5704186"/>
              <a:ext cx="1420072" cy="526732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CF8AC15A-783A-1A4C-8297-F34B61740E3E}"/>
              </a:ext>
            </a:extLst>
          </p:cNvPr>
          <p:cNvGrpSpPr/>
          <p:nvPr/>
        </p:nvGrpSpPr>
        <p:grpSpPr>
          <a:xfrm>
            <a:off x="44753" y="1830408"/>
            <a:ext cx="4572003" cy="3392662"/>
            <a:chOff x="44753" y="1830408"/>
            <a:chExt cx="4572003" cy="3392662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6CBD967-C317-A74C-89EA-9F376143DC48}"/>
                </a:ext>
              </a:extLst>
            </p:cNvPr>
            <p:cNvSpPr/>
            <p:nvPr/>
          </p:nvSpPr>
          <p:spPr>
            <a:xfrm>
              <a:off x="44755" y="2253195"/>
              <a:ext cx="4572001" cy="29698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TW" dirty="0">
                  <a:latin typeface="Consolas" panose="020B0609020204030204" pitchFamily="49" charset="0"/>
                  <a:cs typeface="Consolas" panose="020B0609020204030204" pitchFamily="49" charset="0"/>
                </a:rPr>
                <a:t>if (</a:t>
              </a:r>
              <a:r>
                <a:rPr kumimoji="1" lang="en-US" altLang="zh-TW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pid</a:t>
              </a:r>
              <a:r>
                <a:rPr kumimoji="1" lang="en-US" altLang="zh-TW" dirty="0">
                  <a:latin typeface="Consolas" panose="020B0609020204030204" pitchFamily="49" charset="0"/>
                  <a:cs typeface="Consolas" panose="020B0609020204030204" pitchFamily="49" charset="0"/>
                </a:rPr>
                <a:t> == 0) {</a:t>
              </a:r>
            </a:p>
            <a:p>
              <a:r>
                <a:rPr kumimoji="1" lang="en-US" altLang="zh-TW" dirty="0">
                  <a:latin typeface="Consolas" panose="020B0609020204030204" pitchFamily="49" charset="0"/>
                  <a:cs typeface="Consolas" panose="020B0609020204030204" pitchFamily="49" charset="0"/>
                </a:rPr>
                <a:t>   //close </a:t>
              </a:r>
              <a:r>
                <a:rPr kumimoji="1" lang="en-US" altLang="zh-TW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stdout</a:t>
              </a:r>
              <a:endPara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kumimoji="1" lang="en-US" altLang="zh-TW" dirty="0">
                  <a:latin typeface="Consolas" panose="020B0609020204030204" pitchFamily="49" charset="0"/>
                  <a:cs typeface="Consolas" panose="020B0609020204030204" pitchFamily="49" charset="0"/>
                </a:rPr>
                <a:t>   close(1);</a:t>
              </a:r>
            </a:p>
            <a:p>
              <a:r>
                <a:rPr kumimoji="1" lang="en-US" altLang="zh-TW" dirty="0">
                  <a:latin typeface="Consolas" panose="020B0609020204030204" pitchFamily="49" charset="0"/>
                  <a:cs typeface="Consolas" panose="020B0609020204030204" pitchFamily="49" charset="0"/>
                </a:rPr>
                <a:t>   dup(</a:t>
              </a:r>
              <a:r>
                <a:rPr kumimoji="1" lang="en-US" altLang="zh-TW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pipefd</a:t>
              </a:r>
              <a:r>
                <a:rPr kumimoji="1" lang="en-US" altLang="zh-TW" dirty="0">
                  <a:latin typeface="Consolas" panose="020B0609020204030204" pitchFamily="49" charset="0"/>
                  <a:cs typeface="Consolas" panose="020B0609020204030204" pitchFamily="49" charset="0"/>
                </a:rPr>
                <a:t>[1]);</a:t>
              </a:r>
            </a:p>
            <a:p>
              <a:r>
                <a:rPr kumimoji="1" lang="en-US" altLang="zh-TW" dirty="0">
                  <a:latin typeface="Consolas" panose="020B0609020204030204" pitchFamily="49" charset="0"/>
                  <a:cs typeface="Consolas" panose="020B0609020204030204" pitchFamily="49" charset="0"/>
                </a:rPr>
                <a:t>   //</a:t>
              </a:r>
              <a:r>
                <a:rPr kumimoji="1"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已經將</a:t>
              </a:r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pipe</a:t>
              </a:r>
              <a:r>
                <a:rPr kumimoji="1"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的</a:t>
              </a:r>
              <a:r>
                <a:rPr kumimoji="1"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fd</a:t>
              </a:r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[1]</a:t>
              </a:r>
              <a:r>
                <a:rPr kumimoji="1"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接上</a:t>
              </a:r>
              <a:r>
                <a:rPr kumimoji="1"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stdout</a:t>
              </a:r>
              <a:endPara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kumimoji="1" lang="en-US" altLang="zh-TW" dirty="0">
                  <a:latin typeface="Consolas" panose="020B0609020204030204" pitchFamily="49" charset="0"/>
                  <a:cs typeface="Consolas" panose="020B0609020204030204" pitchFamily="49" charset="0"/>
                </a:rPr>
                <a:t>   //『</a:t>
              </a:r>
              <a:r>
                <a:rPr kumimoji="1"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一定要</a:t>
              </a:r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』</a:t>
              </a:r>
              <a:r>
                <a:rPr kumimoji="1"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關閉未使用的</a:t>
              </a:r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pipe </a:t>
              </a:r>
              <a:r>
                <a:rPr kumimoji="1"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fd</a:t>
              </a:r>
              <a:endPara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kumimoji="1" lang="en-US" altLang="zh-TW" dirty="0">
                  <a:latin typeface="Consolas" panose="020B0609020204030204" pitchFamily="49" charset="0"/>
                  <a:cs typeface="Consolas" panose="020B0609020204030204" pitchFamily="49" charset="0"/>
                </a:rPr>
                <a:t>   //</a:t>
              </a:r>
              <a:r>
                <a:rPr kumimoji="1"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否則水龍頭會關不緊（收不到</a:t>
              </a:r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EOF</a:t>
              </a:r>
              <a:r>
                <a:rPr kumimoji="1"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）</a:t>
              </a:r>
              <a:endPara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kumimoji="1" lang="en-US" altLang="zh-TW" dirty="0">
                  <a:latin typeface="Consolas" panose="020B0609020204030204" pitchFamily="49" charset="0"/>
                  <a:cs typeface="Consolas" panose="020B0609020204030204" pitchFamily="49" charset="0"/>
                </a:rPr>
                <a:t>   close(</a:t>
              </a:r>
              <a:r>
                <a:rPr kumimoji="1" lang="en-US" altLang="zh-TW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fd</a:t>
              </a:r>
              <a:r>
                <a:rPr kumimoji="1" lang="en-US" altLang="zh-TW" dirty="0">
                  <a:latin typeface="Consolas" panose="020B0609020204030204" pitchFamily="49" charset="0"/>
                  <a:cs typeface="Consolas" panose="020B0609020204030204" pitchFamily="49" charset="0"/>
                </a:rPr>
                <a:t>[0]); close(</a:t>
              </a:r>
              <a:r>
                <a:rPr kumimoji="1" lang="en-US" altLang="zh-TW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fd</a:t>
              </a:r>
              <a:r>
                <a:rPr kumimoji="1" lang="en-US" altLang="zh-TW" dirty="0">
                  <a:latin typeface="Consolas" panose="020B0609020204030204" pitchFamily="49" charset="0"/>
                  <a:cs typeface="Consolas" panose="020B0609020204030204" pitchFamily="49" charset="0"/>
                </a:rPr>
                <a:t>[1]);</a:t>
              </a:r>
            </a:p>
            <a:p>
              <a:r>
                <a:rPr kumimoji="1" lang="en-US" altLang="zh-TW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kumimoji="1" lang="en-US" altLang="zh-TW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execlp</a:t>
              </a:r>
              <a:r>
                <a:rPr kumimoji="1" lang="en-US" altLang="zh-TW" dirty="0">
                  <a:latin typeface="Consolas" panose="020B0609020204030204" pitchFamily="49" charset="0"/>
                  <a:cs typeface="Consolas" panose="020B0609020204030204" pitchFamily="49" charset="0"/>
                </a:rPr>
                <a:t>( “ls”, “ls”, NULL);</a:t>
              </a:r>
            </a:p>
            <a:p>
              <a:r>
                <a:rPr kumimoji="1" lang="en-US" altLang="zh-TW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AC9037F-5A90-3247-B69C-163343FCF392}"/>
                </a:ext>
              </a:extLst>
            </p:cNvPr>
            <p:cNvSpPr/>
            <p:nvPr/>
          </p:nvSpPr>
          <p:spPr>
            <a:xfrm>
              <a:off x="44753" y="1830408"/>
              <a:ext cx="4572001" cy="4227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child 1</a:t>
              </a:r>
              <a:endParaRPr kumimoji="1" lang="zh-TW" altLang="en-US" dirty="0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B5DA2AE-923F-D048-9EDE-1EA1DE91AC20}"/>
                </a:ext>
              </a:extLst>
            </p:cNvPr>
            <p:cNvSpPr/>
            <p:nvPr/>
          </p:nvSpPr>
          <p:spPr>
            <a:xfrm>
              <a:off x="3261563" y="2123436"/>
              <a:ext cx="330617" cy="27939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1</a:t>
              </a:r>
              <a:endParaRPr kumimoji="1" lang="zh-TW" altLang="en-US" dirty="0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F5F1F0A9-1873-BE4E-92BA-6A9F3212730F}"/>
                </a:ext>
              </a:extLst>
            </p:cNvPr>
            <p:cNvSpPr/>
            <p:nvPr/>
          </p:nvSpPr>
          <p:spPr>
            <a:xfrm>
              <a:off x="3692484" y="2123436"/>
              <a:ext cx="330617" cy="27939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0</a:t>
              </a:r>
              <a:endParaRPr kumimoji="1"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804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2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89C10-D635-A94E-9B94-24BFAA31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3" y="337179"/>
            <a:ext cx="11975796" cy="1325563"/>
          </a:xfrm>
          <a:gradFill>
            <a:gsLst>
              <a:gs pos="61000">
                <a:srgbClr val="BB9479"/>
              </a:gs>
              <a:gs pos="0">
                <a:schemeClr val="accent2">
                  <a:lumMod val="50000"/>
                </a:schemeClr>
              </a:gs>
              <a:gs pos="100000">
                <a:srgbClr val="FFFFFF"/>
              </a:gs>
            </a:gsLst>
            <a:lin ang="0" scaled="0"/>
          </a:gradFill>
        </p:spPr>
        <p:txBody>
          <a:bodyPr/>
          <a:lstStyle/>
          <a:p>
            <a:r>
              <a:rPr kumimoji="1" lang="zh-TW" altLang="en-US" b="1" dirty="0">
                <a:solidFill>
                  <a:schemeClr val="bg1"/>
                </a:solidFill>
              </a:rPr>
              <a:t>程式碼概念圖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CB3B27-65EE-A84C-8521-A4AEB610ED70}"/>
              </a:ext>
            </a:extLst>
          </p:cNvPr>
          <p:cNvSpPr/>
          <p:nvPr/>
        </p:nvSpPr>
        <p:spPr>
          <a:xfrm>
            <a:off x="4011087" y="889410"/>
            <a:ext cx="3487993" cy="3152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pipe(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pid1 = fork()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(pid1 &gt; 0)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pid2=fork();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(pid2&gt;0)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AB5F57-D82A-F840-A441-763DB58C1721}"/>
              </a:ext>
            </a:extLst>
          </p:cNvPr>
          <p:cNvSpPr/>
          <p:nvPr/>
        </p:nvSpPr>
        <p:spPr>
          <a:xfrm>
            <a:off x="4000312" y="459003"/>
            <a:ext cx="3498768" cy="43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main</a:t>
            </a:r>
            <a:endParaRPr kumimoji="1" lang="zh-TW" altLang="en-US" dirty="0"/>
          </a:p>
        </p:txBody>
      </p:sp>
      <p:pic>
        <p:nvPicPr>
          <p:cNvPr id="14" name="Picture 2" descr="「pipe png」的圖片搜尋結果">
            <a:extLst>
              <a:ext uri="{FF2B5EF4-FFF2-40B4-BE49-F238E27FC236}">
                <a16:creationId xmlns:a16="http://schemas.microsoft.com/office/drawing/2014/main" id="{9520F61C-2AB0-7146-8DD9-4B337ABEF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642" y="5439781"/>
            <a:ext cx="1028882" cy="52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3323297B-A48F-244E-BE90-50AF20C0E339}"/>
              </a:ext>
            </a:extLst>
          </p:cNvPr>
          <p:cNvSpPr/>
          <p:nvPr/>
        </p:nvSpPr>
        <p:spPr>
          <a:xfrm>
            <a:off x="5864775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051648C-F1A9-E440-A3DB-6E2502EE4719}"/>
              </a:ext>
            </a:extLst>
          </p:cNvPr>
          <p:cNvSpPr/>
          <p:nvPr/>
        </p:nvSpPr>
        <p:spPr>
          <a:xfrm>
            <a:off x="6295696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D0F10D7-C2EB-804C-8D44-DBC8CA3FCAFC}"/>
              </a:ext>
            </a:extLst>
          </p:cNvPr>
          <p:cNvSpPr/>
          <p:nvPr/>
        </p:nvSpPr>
        <p:spPr>
          <a:xfrm>
            <a:off x="7448549" y="2677181"/>
            <a:ext cx="4572001" cy="2538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if(pid2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stdin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關上沒用的水龍頭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88F7610-6CC9-764A-A8EF-79EA02125435}"/>
              </a:ext>
            </a:extLst>
          </p:cNvPr>
          <p:cNvSpPr/>
          <p:nvPr/>
        </p:nvSpPr>
        <p:spPr>
          <a:xfrm>
            <a:off x="7448548" y="2254394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2</a:t>
            </a:r>
            <a:endParaRPr kumimoji="1" lang="zh-TW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81261DE-4BCC-DA4E-A534-6FBBC7A51788}"/>
              </a:ext>
            </a:extLst>
          </p:cNvPr>
          <p:cNvSpPr/>
          <p:nvPr/>
        </p:nvSpPr>
        <p:spPr>
          <a:xfrm>
            <a:off x="10703876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55FD015-ED36-5649-874B-321DBEB9810F}"/>
              </a:ext>
            </a:extLst>
          </p:cNvPr>
          <p:cNvSpPr/>
          <p:nvPr/>
        </p:nvSpPr>
        <p:spPr>
          <a:xfrm>
            <a:off x="11134797" y="2708312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9DBB1A5-1AA6-8745-BAFE-9DD7F1BB4EC5}"/>
              </a:ext>
            </a:extLst>
          </p:cNvPr>
          <p:cNvSpPr/>
          <p:nvPr/>
        </p:nvSpPr>
        <p:spPr>
          <a:xfrm>
            <a:off x="7448548" y="5223070"/>
            <a:ext cx="4572001" cy="13917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800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endParaRPr kumimoji="1" lang="en-US" altLang="zh-TW" sz="4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6" name="圖形 35">
            <a:extLst>
              <a:ext uri="{FF2B5EF4-FFF2-40B4-BE49-F238E27FC236}">
                <a16:creationId xmlns:a16="http://schemas.microsoft.com/office/drawing/2014/main" id="{60CE55F9-03A8-F549-A852-1A8396CA2A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83980" y="4744431"/>
            <a:ext cx="1636569" cy="1870364"/>
          </a:xfrm>
          <a:prstGeom prst="rect">
            <a:avLst/>
          </a:prstGeom>
        </p:spPr>
      </p:pic>
      <p:sp>
        <p:nvSpPr>
          <p:cNvPr id="29" name="向右箭號 28">
            <a:extLst>
              <a:ext uri="{FF2B5EF4-FFF2-40B4-BE49-F238E27FC236}">
                <a16:creationId xmlns:a16="http://schemas.microsoft.com/office/drawing/2014/main" id="{E4AC2C84-FA1C-974E-86E5-B72AE3B9072F}"/>
              </a:ext>
            </a:extLst>
          </p:cNvPr>
          <p:cNvSpPr/>
          <p:nvPr/>
        </p:nvSpPr>
        <p:spPr>
          <a:xfrm>
            <a:off x="7099544" y="5326013"/>
            <a:ext cx="905284" cy="528809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/>
              <a:t>stdin</a:t>
            </a:r>
            <a:endParaRPr kumimoji="1" lang="zh-TW" altLang="en-US" sz="1600" dirty="0"/>
          </a:p>
        </p:txBody>
      </p:sp>
      <p:sp>
        <p:nvSpPr>
          <p:cNvPr id="30" name="向左箭號 29">
            <a:extLst>
              <a:ext uri="{FF2B5EF4-FFF2-40B4-BE49-F238E27FC236}">
                <a16:creationId xmlns:a16="http://schemas.microsoft.com/office/drawing/2014/main" id="{5364B80C-A081-A341-B2F1-2D9BF0295D65}"/>
              </a:ext>
            </a:extLst>
          </p:cNvPr>
          <p:cNvSpPr/>
          <p:nvPr/>
        </p:nvSpPr>
        <p:spPr>
          <a:xfrm>
            <a:off x="7099544" y="5911188"/>
            <a:ext cx="905284" cy="528809"/>
          </a:xfrm>
          <a:prstGeom prst="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600" dirty="0" err="1"/>
              <a:t>stdout</a:t>
            </a:r>
            <a:endParaRPr kumimoji="1" lang="zh-TW" altLang="en-US" sz="1600" dirty="0"/>
          </a:p>
        </p:txBody>
      </p:sp>
      <p:cxnSp>
        <p:nvCxnSpPr>
          <p:cNvPr id="28" name="肘形接點 27">
            <a:extLst>
              <a:ext uri="{FF2B5EF4-FFF2-40B4-BE49-F238E27FC236}">
                <a16:creationId xmlns:a16="http://schemas.microsoft.com/office/drawing/2014/main" id="{570EE997-9AB7-954F-8CC5-5B1346590227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6544524" y="5590418"/>
            <a:ext cx="555020" cy="113768"/>
          </a:xfrm>
          <a:prstGeom prst="bentConnector3">
            <a:avLst>
              <a:gd name="adj1" fmla="val 23735"/>
            </a:avLst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圖片 44">
            <a:extLst>
              <a:ext uri="{FF2B5EF4-FFF2-40B4-BE49-F238E27FC236}">
                <a16:creationId xmlns:a16="http://schemas.microsoft.com/office/drawing/2014/main" id="{BFA82E23-2CF2-E049-8659-84152A6E7E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9398" y="1880910"/>
            <a:ext cx="3980478" cy="3028478"/>
          </a:xfrm>
          <a:prstGeom prst="rect">
            <a:avLst/>
          </a:prstGeom>
        </p:spPr>
      </p:pic>
      <p:cxnSp>
        <p:nvCxnSpPr>
          <p:cNvPr id="46" name="肘形接點 45">
            <a:extLst>
              <a:ext uri="{FF2B5EF4-FFF2-40B4-BE49-F238E27FC236}">
                <a16:creationId xmlns:a16="http://schemas.microsoft.com/office/drawing/2014/main" id="{46FC8620-556D-F94D-810C-CB3B1AE5DF3A}"/>
              </a:ext>
            </a:extLst>
          </p:cNvPr>
          <p:cNvCxnSpPr>
            <a:cxnSpLocks/>
            <a:stCxn id="30" idx="1"/>
            <a:endCxn id="45" idx="2"/>
          </p:cNvCxnSpPr>
          <p:nvPr/>
        </p:nvCxnSpPr>
        <p:spPr>
          <a:xfrm rot="10800000">
            <a:off x="5279638" y="4909389"/>
            <a:ext cx="1819907" cy="12662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E4DF0DB5-137C-C344-A3FD-52FCB405416E}"/>
              </a:ext>
            </a:extLst>
          </p:cNvPr>
          <p:cNvGrpSpPr/>
          <p:nvPr/>
        </p:nvGrpSpPr>
        <p:grpSpPr>
          <a:xfrm>
            <a:off x="3261563" y="5691972"/>
            <a:ext cx="2254079" cy="1038087"/>
            <a:chOff x="3261563" y="5691972"/>
            <a:chExt cx="2254079" cy="1038087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3D008CD1-C465-3F45-8079-0620FAE6F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89397" y="5691972"/>
              <a:ext cx="806174" cy="1038087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76F13C88-7E00-B245-92EA-ED031C5BCF60}"/>
                </a:ext>
              </a:extLst>
            </p:cNvPr>
            <p:cNvSpPr txBox="1"/>
            <p:nvPr/>
          </p:nvSpPr>
          <p:spPr>
            <a:xfrm>
              <a:off x="3261563" y="5969308"/>
              <a:ext cx="8340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800" dirty="0">
                  <a:solidFill>
                    <a:srgbClr val="FF0000"/>
                  </a:solidFill>
                  <a:latin typeface="Weibei SC" panose="03000800000000000000" pitchFamily="66" charset="-128"/>
                  <a:ea typeface="Weibei SC" panose="03000800000000000000" pitchFamily="66" charset="-128"/>
                </a:rPr>
                <a:t>EOF</a:t>
              </a:r>
              <a:endParaRPr kumimoji="1" lang="zh-TW" altLang="en-US" sz="2800" dirty="0">
                <a:solidFill>
                  <a:srgbClr val="FF0000"/>
                </a:solidFill>
                <a:latin typeface="Weibei SC" panose="03000800000000000000" pitchFamily="66" charset="-128"/>
                <a:ea typeface="Weibei SC" panose="03000800000000000000" pitchFamily="66" charset="-128"/>
              </a:endParaRPr>
            </a:p>
          </p:txBody>
        </p:sp>
        <p:cxnSp>
          <p:nvCxnSpPr>
            <p:cNvPr id="39" name="肘形接點 38">
              <a:extLst>
                <a:ext uri="{FF2B5EF4-FFF2-40B4-BE49-F238E27FC236}">
                  <a16:creationId xmlns:a16="http://schemas.microsoft.com/office/drawing/2014/main" id="{3C72E925-12DE-5042-AF6E-1CA212850143}"/>
                </a:ext>
              </a:extLst>
            </p:cNvPr>
            <p:cNvCxnSpPr>
              <a:cxnSpLocks/>
              <a:stCxn id="7" idx="3"/>
              <a:endCxn id="14" idx="1"/>
            </p:cNvCxnSpPr>
            <p:nvPr/>
          </p:nvCxnSpPr>
          <p:spPr>
            <a:xfrm flipV="1">
              <a:off x="4095570" y="5704186"/>
              <a:ext cx="1420072" cy="526732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圖片 7" descr="一張含有 時鐘, 物件 的圖片&#10;&#10;自動產生的描述">
            <a:extLst>
              <a:ext uri="{FF2B5EF4-FFF2-40B4-BE49-F238E27FC236}">
                <a16:creationId xmlns:a16="http://schemas.microsoft.com/office/drawing/2014/main" id="{6AA13208-9673-174D-87CC-5B28585393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9204" y="1774838"/>
            <a:ext cx="4130008" cy="2897020"/>
          </a:xfrm>
          <a:prstGeom prst="rect">
            <a:avLst/>
          </a:prstGeom>
        </p:spPr>
      </p:pic>
      <p:sp>
        <p:nvSpPr>
          <p:cNvPr id="50" name="摺角紙張 49">
            <a:extLst>
              <a:ext uri="{FF2B5EF4-FFF2-40B4-BE49-F238E27FC236}">
                <a16:creationId xmlns:a16="http://schemas.microsoft.com/office/drawing/2014/main" id="{CFFD1DFE-F8D0-104D-AE1A-A50B534F5467}"/>
              </a:ext>
            </a:extLst>
          </p:cNvPr>
          <p:cNvSpPr/>
          <p:nvPr/>
        </p:nvSpPr>
        <p:spPr>
          <a:xfrm>
            <a:off x="8105847" y="413354"/>
            <a:ext cx="3028950" cy="1646621"/>
          </a:xfrm>
          <a:prstGeom prst="foldedCorner">
            <a:avLst/>
          </a:prstGeom>
          <a:ln>
            <a:solidFill>
              <a:schemeClr val="bg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因為收</a:t>
            </a:r>
            <a:r>
              <a:rPr kumimoji="1" lang="en-US" altLang="zh-TW" dirty="0"/>
              <a:t>『</a:t>
            </a:r>
            <a:r>
              <a:rPr kumimoji="1" lang="zh-TW" altLang="en-US" dirty="0"/>
              <a:t>到</a:t>
            </a:r>
            <a:r>
              <a:rPr kumimoji="1" lang="en-US" altLang="zh-TW" dirty="0"/>
              <a:t>EOF』</a:t>
            </a:r>
          </a:p>
          <a:p>
            <a:pPr algn="ctr"/>
            <a:r>
              <a:rPr kumimoji="1" lang="zh-CN" altLang="en-US" dirty="0"/>
              <a:t>所以</a:t>
            </a:r>
            <a:r>
              <a:rPr kumimoji="1" lang="en-US" altLang="zh-CN" dirty="0"/>
              <a:t>『</a:t>
            </a:r>
            <a:r>
              <a:rPr kumimoji="1" lang="en-US" altLang="zh-CN" dirty="0" err="1"/>
              <a:t>wc</a:t>
            </a:r>
            <a:r>
              <a:rPr kumimoji="1" lang="en-US" altLang="zh-CN" dirty="0"/>
              <a:t>』</a:t>
            </a:r>
            <a:r>
              <a:rPr kumimoji="1" lang="zh-CN" altLang="en-US" dirty="0"/>
              <a:t>會印出結果，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然後結束執行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22547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89C10-D635-A94E-9B94-24BFAA31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3" y="337179"/>
            <a:ext cx="11975796" cy="1325563"/>
          </a:xfrm>
          <a:gradFill>
            <a:gsLst>
              <a:gs pos="61000">
                <a:srgbClr val="BB9479"/>
              </a:gs>
              <a:gs pos="0">
                <a:schemeClr val="accent2">
                  <a:lumMod val="50000"/>
                </a:schemeClr>
              </a:gs>
              <a:gs pos="100000">
                <a:srgbClr val="FFFFFF"/>
              </a:gs>
            </a:gsLst>
            <a:lin ang="0" scaled="0"/>
          </a:gradFill>
        </p:spPr>
        <p:txBody>
          <a:bodyPr/>
          <a:lstStyle/>
          <a:p>
            <a:r>
              <a:rPr kumimoji="1" lang="zh-TW" altLang="en-US" b="1" dirty="0">
                <a:solidFill>
                  <a:schemeClr val="bg1"/>
                </a:solidFill>
              </a:rPr>
              <a:t>程式碼概念圖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CB3B27-65EE-A84C-8521-A4AEB610ED70}"/>
              </a:ext>
            </a:extLst>
          </p:cNvPr>
          <p:cNvSpPr/>
          <p:nvPr/>
        </p:nvSpPr>
        <p:spPr>
          <a:xfrm>
            <a:off x="4011087" y="889410"/>
            <a:ext cx="3487993" cy="3152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pipe(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pid1 = fork()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(pid1 &gt; 0)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pid2=fork();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(pid2&gt;0)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AB5F57-D82A-F840-A441-763DB58C1721}"/>
              </a:ext>
            </a:extLst>
          </p:cNvPr>
          <p:cNvSpPr/>
          <p:nvPr/>
        </p:nvSpPr>
        <p:spPr>
          <a:xfrm>
            <a:off x="4000312" y="459003"/>
            <a:ext cx="3498768" cy="43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main</a:t>
            </a:r>
            <a:endParaRPr kumimoji="1"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323297B-A48F-244E-BE90-50AF20C0E339}"/>
              </a:ext>
            </a:extLst>
          </p:cNvPr>
          <p:cNvSpPr/>
          <p:nvPr/>
        </p:nvSpPr>
        <p:spPr>
          <a:xfrm>
            <a:off x="5864775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051648C-F1A9-E440-A3DB-6E2502EE4719}"/>
              </a:ext>
            </a:extLst>
          </p:cNvPr>
          <p:cNvSpPr/>
          <p:nvPr/>
        </p:nvSpPr>
        <p:spPr>
          <a:xfrm>
            <a:off x="6295696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603BF9B4-360D-4440-9854-E5460E601A28}"/>
              </a:ext>
            </a:extLst>
          </p:cNvPr>
          <p:cNvSpPr/>
          <p:nvPr/>
        </p:nvSpPr>
        <p:spPr>
          <a:xfrm>
            <a:off x="5075214" y="3196215"/>
            <a:ext cx="179057" cy="179057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02235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使用命令列（使用「</a:t>
            </a:r>
            <a:r>
              <a:rPr kumimoji="1" lang="en-US" altLang="zh-TW" dirty="0"/>
              <a:t>l</a:t>
            </a:r>
            <a:r>
              <a:rPr kumimoji="1" lang="zh-TW" altLang="en-US" dirty="0"/>
              <a:t>」）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zh-TW" dirty="0" err="1"/>
              <a:t>shiwulo@vm</a:t>
            </a:r>
            <a:r>
              <a:rPr kumimoji="1" lang="en-US" altLang="zh-TW" dirty="0"/>
              <a:t>:~/</a:t>
            </a:r>
            <a:r>
              <a:rPr kumimoji="1" lang="en-US" altLang="zh-TW" dirty="0" err="1"/>
              <a:t>sp</a:t>
            </a:r>
            <a:r>
              <a:rPr kumimoji="1" lang="en-US" altLang="zh-TW" dirty="0"/>
              <a:t>/ch11$ less fifo1.c </a:t>
            </a:r>
            <a:r>
              <a:rPr kumimoji="1" lang="en-US" altLang="zh-TW" dirty="0">
                <a:solidFill>
                  <a:srgbClr val="FFFF00"/>
                </a:solidFill>
              </a:rPr>
              <a:t>|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wc</a:t>
            </a:r>
            <a:r>
              <a:rPr kumimoji="1" lang="en-US" altLang="zh-TW" dirty="0"/>
              <a:t> -l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/>
              <a:t>22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/>
              <a:t>less fifo1.c</a:t>
            </a:r>
            <a:r>
              <a:rPr kumimoji="1" lang="en-US" altLang="zh-TW" dirty="0">
                <a:solidFill>
                  <a:srgbClr val="FFFF00"/>
                </a:solidFill>
              </a:rPr>
              <a:t> | </a:t>
            </a:r>
            <a:r>
              <a:rPr kumimoji="1" lang="en-US" altLang="zh-TW" dirty="0"/>
              <a:t>grep "#include"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/>
              <a:t>#include &lt;</a:t>
            </a:r>
            <a:r>
              <a:rPr kumimoji="1" lang="en-US" altLang="zh-TW" dirty="0" err="1"/>
              <a:t>fcntl.h</a:t>
            </a:r>
            <a:r>
              <a:rPr kumimoji="1" lang="en-US" altLang="zh-TW" dirty="0"/>
              <a:t>&gt;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/>
              <a:t>#include &lt;sys/</a:t>
            </a:r>
            <a:r>
              <a:rPr kumimoji="1" lang="en-US" altLang="zh-TW" dirty="0" err="1"/>
              <a:t>stat.h</a:t>
            </a:r>
            <a:r>
              <a:rPr kumimoji="1" lang="en-US" altLang="zh-TW" dirty="0"/>
              <a:t>&gt;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/>
              <a:t>#include &lt;sys/</a:t>
            </a:r>
            <a:r>
              <a:rPr kumimoji="1" lang="en-US" altLang="zh-TW" dirty="0" err="1"/>
              <a:t>types.h</a:t>
            </a:r>
            <a:r>
              <a:rPr kumimoji="1" lang="en-US" altLang="zh-TW" dirty="0"/>
              <a:t>&gt;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/>
              <a:t>#include &lt;</a:t>
            </a:r>
            <a:r>
              <a:rPr kumimoji="1" lang="en-US" altLang="zh-TW" dirty="0" err="1"/>
              <a:t>unistd.h</a:t>
            </a:r>
            <a:r>
              <a:rPr kumimoji="1" lang="en-US" altLang="zh-TW" dirty="0"/>
              <a:t>&gt;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/>
              <a:t>#include &lt;</a:t>
            </a:r>
            <a:r>
              <a:rPr kumimoji="1" lang="en-US" altLang="zh-TW" dirty="0" err="1"/>
              <a:t>stdio.h</a:t>
            </a:r>
            <a:r>
              <a:rPr kumimoji="1" lang="en-US" altLang="zh-TW" dirty="0"/>
              <a:t>&gt;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/>
              <a:t>#include &lt;</a:t>
            </a:r>
            <a:r>
              <a:rPr kumimoji="1" lang="en-US" altLang="zh-TW" dirty="0" err="1"/>
              <a:t>string.h</a:t>
            </a:r>
            <a:r>
              <a:rPr kumimoji="1" lang="en-US" altLang="zh-TW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08411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89C10-D635-A94E-9B94-24BFAA31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3" y="337179"/>
            <a:ext cx="11975796" cy="1325563"/>
          </a:xfrm>
          <a:gradFill>
            <a:gsLst>
              <a:gs pos="61000">
                <a:srgbClr val="BB9479"/>
              </a:gs>
              <a:gs pos="0">
                <a:schemeClr val="accent2">
                  <a:lumMod val="50000"/>
                </a:schemeClr>
              </a:gs>
              <a:gs pos="100000">
                <a:srgbClr val="FFFFFF"/>
              </a:gs>
            </a:gsLst>
            <a:lin ang="0" scaled="0"/>
          </a:gradFill>
        </p:spPr>
        <p:txBody>
          <a:bodyPr/>
          <a:lstStyle/>
          <a:p>
            <a:r>
              <a:rPr kumimoji="1" lang="zh-TW" altLang="en-US" b="1" dirty="0">
                <a:solidFill>
                  <a:schemeClr val="bg1"/>
                </a:solidFill>
              </a:rPr>
              <a:t>程式碼概念圖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CB3B27-65EE-A84C-8521-A4AEB610ED70}"/>
              </a:ext>
            </a:extLst>
          </p:cNvPr>
          <p:cNvSpPr/>
          <p:nvPr/>
        </p:nvSpPr>
        <p:spPr>
          <a:xfrm>
            <a:off x="4011087" y="889410"/>
            <a:ext cx="3487993" cy="3152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pipe(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pid1 = fork()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(pid1 &gt; 0)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pid2=fork();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(pid2&gt;0)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AB5F57-D82A-F840-A441-763DB58C1721}"/>
              </a:ext>
            </a:extLst>
          </p:cNvPr>
          <p:cNvSpPr/>
          <p:nvPr/>
        </p:nvSpPr>
        <p:spPr>
          <a:xfrm>
            <a:off x="4000312" y="459003"/>
            <a:ext cx="3498768" cy="43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main</a:t>
            </a:r>
            <a:endParaRPr kumimoji="1"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323297B-A48F-244E-BE90-50AF20C0E339}"/>
              </a:ext>
            </a:extLst>
          </p:cNvPr>
          <p:cNvSpPr/>
          <p:nvPr/>
        </p:nvSpPr>
        <p:spPr>
          <a:xfrm>
            <a:off x="5864775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051648C-F1A9-E440-A3DB-6E2502EE4719}"/>
              </a:ext>
            </a:extLst>
          </p:cNvPr>
          <p:cNvSpPr/>
          <p:nvPr/>
        </p:nvSpPr>
        <p:spPr>
          <a:xfrm>
            <a:off x="6295696" y="947911"/>
            <a:ext cx="330617" cy="27939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603BF9B4-360D-4440-9854-E5460E601A28}"/>
              </a:ext>
            </a:extLst>
          </p:cNvPr>
          <p:cNvSpPr/>
          <p:nvPr/>
        </p:nvSpPr>
        <p:spPr>
          <a:xfrm>
            <a:off x="5075214" y="3467680"/>
            <a:ext cx="179057" cy="179057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4663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7" grpId="0" animBg="1"/>
      <p:bldP spid="23" grpId="0" animBg="1"/>
      <p:bldP spid="2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1374F5-1B55-2946-892C-6AE151F12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1061"/>
            <a:ext cx="10515600" cy="58059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zh-TW" sz="8800" dirty="0"/>
              <a:t>pipe</a:t>
            </a:r>
            <a:r>
              <a:rPr kumimoji="1" lang="zh-CN" altLang="en-US" sz="8800" dirty="0"/>
              <a:t>的重點</a:t>
            </a:r>
            <a:endParaRPr kumimoji="1" lang="en-US" altLang="zh-CN" sz="8800" dirty="0"/>
          </a:p>
          <a:p>
            <a:pPr marL="0" indent="0" algn="ctr">
              <a:buNone/>
            </a:pPr>
            <a:r>
              <a:rPr kumimoji="1" lang="zh-CN" altLang="en-US" sz="8800" dirty="0"/>
              <a:t>複習影片</a:t>
            </a:r>
            <a:endParaRPr kumimoji="1" lang="en-US" altLang="zh-TW" sz="8800" dirty="0"/>
          </a:p>
        </p:txBody>
      </p:sp>
    </p:spTree>
    <p:extLst>
      <p:ext uri="{BB962C8B-B14F-4D97-AF65-F5344CB8AC3E}">
        <p14:creationId xmlns:p14="http://schemas.microsoft.com/office/powerpoint/2010/main" val="29674642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1A367F6E-363D-5B40-B658-3CE3AA5C6730}"/>
              </a:ext>
            </a:extLst>
          </p:cNvPr>
          <p:cNvGrpSpPr/>
          <p:nvPr/>
        </p:nvGrpSpPr>
        <p:grpSpPr>
          <a:xfrm>
            <a:off x="-23559" y="5215450"/>
            <a:ext cx="4640314" cy="1728357"/>
            <a:chOff x="-23559" y="5215450"/>
            <a:chExt cx="4640314" cy="1728357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DB789733-3F78-354F-80DA-D317B13B12DA}"/>
                </a:ext>
              </a:extLst>
            </p:cNvPr>
            <p:cNvSpPr/>
            <p:nvPr/>
          </p:nvSpPr>
          <p:spPr>
            <a:xfrm>
              <a:off x="44754" y="5215450"/>
              <a:ext cx="4572001" cy="1391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4800" dirty="0">
                  <a:latin typeface="Consolas" panose="020B0609020204030204" pitchFamily="49" charset="0"/>
                  <a:cs typeface="Consolas" panose="020B0609020204030204" pitchFamily="49" charset="0"/>
                </a:rPr>
                <a:t>ls</a:t>
              </a:r>
            </a:p>
          </p:txBody>
        </p:sp>
        <p:pic>
          <p:nvPicPr>
            <p:cNvPr id="44" name="圖片 43" descr="一張含有 螢幕擷取畫面 的圖片&#10;&#10;自動產生的描述">
              <a:extLst>
                <a:ext uri="{FF2B5EF4-FFF2-40B4-BE49-F238E27FC236}">
                  <a16:creationId xmlns:a16="http://schemas.microsoft.com/office/drawing/2014/main" id="{2D112937-FE22-554E-A277-136413D03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3559" y="6097835"/>
              <a:ext cx="2486121" cy="845972"/>
            </a:xfrm>
            <a:prstGeom prst="rect">
              <a:avLst/>
            </a:prstGeom>
          </p:spPr>
        </p:pic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97589C10-D635-A94E-9B94-24BFAA31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3" y="337179"/>
            <a:ext cx="11975796" cy="1325563"/>
          </a:xfrm>
          <a:gradFill>
            <a:gsLst>
              <a:gs pos="61000">
                <a:srgbClr val="BB9479"/>
              </a:gs>
              <a:gs pos="0">
                <a:schemeClr val="accent2">
                  <a:lumMod val="50000"/>
                </a:schemeClr>
              </a:gs>
              <a:gs pos="100000">
                <a:srgbClr val="FFFFFF"/>
              </a:gs>
            </a:gsLst>
            <a:lin ang="0" scaled="0"/>
          </a:gradFill>
        </p:spPr>
        <p:txBody>
          <a:bodyPr/>
          <a:lstStyle/>
          <a:p>
            <a:r>
              <a:rPr kumimoji="1" lang="zh-TW" altLang="en-US" b="1" dirty="0">
                <a:solidFill>
                  <a:schemeClr val="bg1"/>
                </a:solidFill>
              </a:rPr>
              <a:t>程式碼概念圖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CB3B27-65EE-A84C-8521-A4AEB610ED70}"/>
              </a:ext>
            </a:extLst>
          </p:cNvPr>
          <p:cNvSpPr/>
          <p:nvPr/>
        </p:nvSpPr>
        <p:spPr>
          <a:xfrm>
            <a:off x="4011087" y="889410"/>
            <a:ext cx="3487993" cy="3152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pipe(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pid1 = fork()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(pid1 &gt; 0)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pid2=fork();</a:t>
            </a:r>
          </a:p>
          <a:p>
            <a:pPr algn="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(pid2&gt;0)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  <a:p>
            <a:pPr algn="ctr"/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wait();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AB5F57-D82A-F840-A441-763DB58C1721}"/>
              </a:ext>
            </a:extLst>
          </p:cNvPr>
          <p:cNvSpPr/>
          <p:nvPr/>
        </p:nvSpPr>
        <p:spPr>
          <a:xfrm>
            <a:off x="4000312" y="459003"/>
            <a:ext cx="3498768" cy="43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main</a:t>
            </a:r>
            <a:endParaRPr kumimoji="1"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D0F10D7-C2EB-804C-8D44-DBC8CA3FCAFC}"/>
              </a:ext>
            </a:extLst>
          </p:cNvPr>
          <p:cNvSpPr/>
          <p:nvPr/>
        </p:nvSpPr>
        <p:spPr>
          <a:xfrm>
            <a:off x="7448549" y="2677181"/>
            <a:ext cx="4572001" cy="2538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if(pid2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stdin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close(0);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關上沒用的水龍頭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“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88F7610-6CC9-764A-A8EF-79EA02125435}"/>
              </a:ext>
            </a:extLst>
          </p:cNvPr>
          <p:cNvSpPr/>
          <p:nvPr/>
        </p:nvSpPr>
        <p:spPr>
          <a:xfrm>
            <a:off x="7448548" y="2254394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2</a:t>
            </a:r>
            <a:endParaRPr kumimoji="1" lang="zh-TW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9DBB1A5-1AA6-8745-BAFE-9DD7F1BB4EC5}"/>
              </a:ext>
            </a:extLst>
          </p:cNvPr>
          <p:cNvSpPr/>
          <p:nvPr/>
        </p:nvSpPr>
        <p:spPr>
          <a:xfrm>
            <a:off x="7448548" y="5223070"/>
            <a:ext cx="4572001" cy="13917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800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endParaRPr kumimoji="1" lang="en-US" altLang="zh-TW" sz="4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6" name="圖形 35">
            <a:extLst>
              <a:ext uri="{FF2B5EF4-FFF2-40B4-BE49-F238E27FC236}">
                <a16:creationId xmlns:a16="http://schemas.microsoft.com/office/drawing/2014/main" id="{60CE55F9-03A8-F549-A852-1A8396CA2A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83980" y="4744431"/>
            <a:ext cx="1636569" cy="1870364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D6CBD967-C317-A74C-89EA-9F376143DC48}"/>
              </a:ext>
            </a:extLst>
          </p:cNvPr>
          <p:cNvSpPr/>
          <p:nvPr/>
        </p:nvSpPr>
        <p:spPr>
          <a:xfrm>
            <a:off x="44755" y="2253195"/>
            <a:ext cx="4572001" cy="29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== 0) {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//close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close(1);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dup(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pipefd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已經將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的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[1]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接上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//『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一定要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』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關閉未使用的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pipe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否則水龍頭會關不緊（收不到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EOF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）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[0]); close(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execlp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 “ls”, “ls”, NULL);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AC9037F-5A90-3247-B69C-163343FCF392}"/>
              </a:ext>
            </a:extLst>
          </p:cNvPr>
          <p:cNvSpPr/>
          <p:nvPr/>
        </p:nvSpPr>
        <p:spPr>
          <a:xfrm>
            <a:off x="44753" y="1830408"/>
            <a:ext cx="4572001" cy="42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child 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79554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子行程間通訊（</a:t>
            </a:r>
            <a:r>
              <a:rPr kumimoji="1" lang="en-US" altLang="zh-TW" dirty="0"/>
              <a:t>pipe4-2.c</a:t>
            </a:r>
            <a:r>
              <a:rPr kumimoji="1" lang="zh-TW" altLang="en-US" dirty="0"/>
              <a:t>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numCol="1">
            <a:normAutofit fontScale="92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8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main(</a:t>
            </a:r>
            <a:r>
              <a:rPr lang="en-US" altLang="zh-TW" sz="18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argc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1800" dirty="0">
                <a:solidFill>
                  <a:srgbClr val="BA2DA2"/>
                </a:solidFill>
                <a:latin typeface="Menlo" panose="020B0609030804020204" pitchFamily="49" charset="0"/>
              </a:rPr>
              <a:t>char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**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8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pipefd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TW" sz="1800" dirty="0">
                <a:solidFill>
                  <a:srgbClr val="272AD8"/>
                </a:solidFill>
                <a:latin typeface="Menlo" panose="020B0609030804020204" pitchFamily="49" charset="0"/>
              </a:rPr>
              <a:t>2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];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800" dirty="0" err="1">
                <a:solidFill>
                  <a:srgbClr val="BA2DA2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ret,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wstat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, pid1, pid2;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//char **</a:t>
            </a:r>
            <a:r>
              <a:rPr lang="en-US" altLang="zh-TW" sz="1800" dirty="0" err="1">
                <a:solidFill>
                  <a:srgbClr val="008400"/>
                </a:solidFill>
                <a:latin typeface="Menlo" panose="020B0609030804020204" pitchFamily="49" charset="0"/>
              </a:rPr>
              <a:t>param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={"EXENAME", NULL};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pipe(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pipefd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pid1 = fork();   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產生第一個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child</a:t>
            </a:r>
            <a:endParaRPr lang="en-US" altLang="zh-TW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800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(pid1==</a:t>
            </a:r>
            <a:r>
              <a:rPr lang="en-US" altLang="zh-TW" sz="18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close(</a:t>
            </a:r>
            <a:r>
              <a:rPr lang="en-US" altLang="zh-TW" sz="1800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);   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關閉</a:t>
            </a:r>
            <a:r>
              <a:rPr lang="en-US" altLang="zh-TW" sz="1800" dirty="0" err="1">
                <a:solidFill>
                  <a:srgbClr val="008400"/>
                </a:solidFill>
                <a:latin typeface="Menlo" panose="020B0609030804020204" pitchFamily="49" charset="0"/>
              </a:rPr>
              <a:t>stdout</a:t>
            </a:r>
            <a:endParaRPr lang="en-US" altLang="zh-TW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dup(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pipefd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TW" sz="1800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]); 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將</a:t>
            </a:r>
            <a:r>
              <a:rPr lang="en-US" altLang="zh-TW" sz="1800" dirty="0" err="1">
                <a:solidFill>
                  <a:srgbClr val="008400"/>
                </a:solidFill>
                <a:latin typeface="Menlo" panose="020B0609030804020204" pitchFamily="49" charset="0"/>
              </a:rPr>
              <a:t>pipefd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[1]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複製到</a:t>
            </a:r>
            <a:r>
              <a:rPr lang="en-US" altLang="zh-TW" sz="1800" dirty="0" err="1">
                <a:solidFill>
                  <a:srgbClr val="008400"/>
                </a:solidFill>
                <a:latin typeface="Menlo" panose="020B0609030804020204" pitchFamily="49" charset="0"/>
              </a:rPr>
              <a:t>stdout</a:t>
            </a:r>
            <a:endParaRPr lang="en-US" altLang="zh-TW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close(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pipefd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TW" sz="1800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]);   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將沒用到的關閉</a:t>
            </a:r>
            <a:endParaRPr lang="zh-TW" altLang="en-US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close(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pipefd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TW" sz="18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]);   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將沒用到的關閉</a:t>
            </a:r>
            <a:endParaRPr lang="zh-TW" altLang="en-US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execlp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800" dirty="0">
                <a:solidFill>
                  <a:srgbClr val="D12F1B"/>
                </a:solidFill>
                <a:latin typeface="Menlo" panose="020B0609030804020204" pitchFamily="49" charset="0"/>
              </a:rPr>
              <a:t>"ls"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1800" dirty="0">
                <a:solidFill>
                  <a:srgbClr val="D12F1B"/>
                </a:solidFill>
                <a:latin typeface="Menlo" panose="020B0609030804020204" pitchFamily="49" charset="0"/>
              </a:rPr>
              <a:t>"ls"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1800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);   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執行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ls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，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ls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會將東西藉由</a:t>
            </a:r>
            <a:r>
              <a:rPr lang="en-US" altLang="zh-TW" sz="1800" dirty="0" err="1">
                <a:solidFill>
                  <a:srgbClr val="008400"/>
                </a:solidFill>
                <a:latin typeface="Menlo" panose="020B0609030804020204" pitchFamily="49" charset="0"/>
              </a:rPr>
              <a:t>stdout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輸出到</a:t>
            </a:r>
            <a:r>
              <a:rPr lang="en-US" altLang="zh-TW" sz="1800" dirty="0" err="1">
                <a:solidFill>
                  <a:srgbClr val="008400"/>
                </a:solidFill>
                <a:latin typeface="Menlo" panose="020B0609030804020204" pitchFamily="49" charset="0"/>
              </a:rPr>
              <a:t>pipefd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[1]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} </a:t>
            </a:r>
            <a:r>
              <a:rPr lang="en-US" altLang="zh-TW" sz="1800" dirty="0">
                <a:solidFill>
                  <a:srgbClr val="BA2DA2"/>
                </a:solidFill>
                <a:latin typeface="Menlo" panose="020B0609030804020204" pitchFamily="49" charset="0"/>
              </a:rPr>
              <a:t>else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800" dirty="0">
                <a:solidFill>
                  <a:srgbClr val="D12F1B"/>
                </a:solidFill>
                <a:latin typeface="Menlo" panose="020B0609030804020204" pitchFamily="49" charset="0"/>
              </a:rPr>
              <a:t>"1st child's </a:t>
            </a:r>
            <a:r>
              <a:rPr lang="en-US" altLang="zh-TW" sz="1800" dirty="0" err="1">
                <a:solidFill>
                  <a:srgbClr val="D12F1B"/>
                </a:solidFill>
                <a:latin typeface="Menlo" panose="020B0609030804020204" pitchFamily="49" charset="0"/>
              </a:rPr>
              <a:t>pid</a:t>
            </a:r>
            <a:r>
              <a:rPr lang="en-US" altLang="zh-TW" sz="1800" dirty="0">
                <a:solidFill>
                  <a:srgbClr val="D12F1B"/>
                </a:solidFill>
                <a:latin typeface="Menlo" panose="020B0609030804020204" pitchFamily="49" charset="0"/>
              </a:rPr>
              <a:t> = %d\n"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, pid1);</a:t>
            </a:r>
            <a:endParaRPr lang="en-US" altLang="zh-TW" sz="1800" dirty="0">
              <a:solidFill>
                <a:srgbClr val="D12F1B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800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(pid1&gt;</a:t>
            </a:r>
            <a:r>
              <a:rPr lang="en-US" altLang="zh-TW" sz="18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</p:txBody>
      </p:sp>
    </p:spTree>
    <p:extLst>
      <p:ext uri="{BB962C8B-B14F-4D97-AF65-F5344CB8AC3E}">
        <p14:creationId xmlns:p14="http://schemas.microsoft.com/office/powerpoint/2010/main" val="2963385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子行程間通訊（</a:t>
            </a:r>
            <a:r>
              <a:rPr kumimoji="1" lang="en-US" altLang="zh-TW" dirty="0"/>
              <a:t>pipe4-2.c</a:t>
            </a:r>
            <a:r>
              <a:rPr kumimoji="1" lang="zh-TW" altLang="en-US" dirty="0"/>
              <a:t>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numCol="1">
            <a:normAutofit fontScale="85000" lnSpcReduction="10000"/>
          </a:bodyPr>
          <a:lstStyle/>
          <a:p>
            <a:pPr marL="342900" indent="-342900">
              <a:buFont typeface="+mj-lt"/>
              <a:buAutoNum type="arabicPeriod" startAt="15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pid2 = fork();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產生第二個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child</a:t>
            </a:r>
            <a:endParaRPr lang="en-US" altLang="zh-TW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 startAt="15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800" dirty="0">
                <a:solidFill>
                  <a:srgbClr val="BA2DA2"/>
                </a:solidFill>
                <a:latin typeface="Menlo" panose="020B0609030804020204" pitchFamily="49" charset="0"/>
              </a:rPr>
              <a:t>if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(pid2==</a:t>
            </a:r>
            <a:r>
              <a:rPr lang="en-US" altLang="zh-TW" sz="18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342900" indent="-342900">
              <a:buFont typeface="+mj-lt"/>
              <a:buAutoNum type="arabicPeriod" startAt="15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close(</a:t>
            </a:r>
            <a:r>
              <a:rPr lang="en-US" altLang="zh-TW" sz="18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);   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關閉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stdin</a:t>
            </a:r>
            <a:endParaRPr lang="en-US" altLang="zh-TW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 startAt="15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dup(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pipefd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TW" sz="18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]); 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將</a:t>
            </a:r>
            <a:r>
              <a:rPr lang="en-US" altLang="zh-TW" sz="1800" dirty="0" err="1">
                <a:solidFill>
                  <a:srgbClr val="008400"/>
                </a:solidFill>
                <a:latin typeface="Menlo" panose="020B0609030804020204" pitchFamily="49" charset="0"/>
              </a:rPr>
              <a:t>pipefd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[0]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複製到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stdin</a:t>
            </a:r>
            <a:endParaRPr lang="en-US" altLang="zh-TW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 startAt="15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close(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pipefd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TW" sz="1800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]);   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將沒用到的關閉</a:t>
            </a:r>
            <a:endParaRPr lang="zh-TW" altLang="en-US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 startAt="15"/>
            </a:pPr>
            <a:r>
              <a:rPr lang="zh-TW" alt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close(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pipefd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TW" sz="18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]);   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將沒用到的關閉</a:t>
            </a:r>
            <a:endParaRPr lang="zh-TW" altLang="en-US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 startAt="15"/>
            </a:pPr>
            <a:r>
              <a:rPr lang="zh-TW" alt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execlp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800" dirty="0">
                <a:solidFill>
                  <a:srgbClr val="D12F1B"/>
                </a:solidFill>
                <a:latin typeface="Menlo" panose="020B0609030804020204" pitchFamily="49" charset="0"/>
              </a:rPr>
              <a:t>"</a:t>
            </a:r>
            <a:r>
              <a:rPr lang="en-US" altLang="zh-TW" sz="1800" dirty="0" err="1">
                <a:solidFill>
                  <a:srgbClr val="D12F1B"/>
                </a:solidFill>
                <a:latin typeface="Menlo" panose="020B0609030804020204" pitchFamily="49" charset="0"/>
              </a:rPr>
              <a:t>wc</a:t>
            </a:r>
            <a:r>
              <a:rPr lang="en-US" altLang="zh-TW" sz="1800" dirty="0">
                <a:solidFill>
                  <a:srgbClr val="D12F1B"/>
                </a:solidFill>
                <a:latin typeface="Menlo" panose="020B0609030804020204" pitchFamily="49" charset="0"/>
              </a:rPr>
              <a:t>"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US" altLang="zh-TW" sz="1800" dirty="0">
                <a:solidFill>
                  <a:srgbClr val="D12F1B"/>
                </a:solidFill>
                <a:latin typeface="Menlo" panose="020B0609030804020204" pitchFamily="49" charset="0"/>
              </a:rPr>
              <a:t>"</a:t>
            </a:r>
            <a:r>
              <a:rPr lang="en-US" altLang="zh-TW" sz="1800" dirty="0" err="1">
                <a:solidFill>
                  <a:srgbClr val="D12F1B"/>
                </a:solidFill>
                <a:latin typeface="Menlo" panose="020B0609030804020204" pitchFamily="49" charset="0"/>
              </a:rPr>
              <a:t>wc</a:t>
            </a:r>
            <a:r>
              <a:rPr lang="en-US" altLang="zh-TW" sz="1800" dirty="0">
                <a:solidFill>
                  <a:srgbClr val="D12F1B"/>
                </a:solidFill>
                <a:latin typeface="Menlo" panose="020B0609030804020204" pitchFamily="49" charset="0"/>
              </a:rPr>
              <a:t>"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1800" dirty="0">
                <a:solidFill>
                  <a:srgbClr val="BA2DA2"/>
                </a:solidFill>
                <a:latin typeface="Menlo" panose="020B0609030804020204" pitchFamily="49" charset="0"/>
              </a:rPr>
              <a:t>NULL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);   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執行</a:t>
            </a:r>
            <a:r>
              <a:rPr lang="en-US" altLang="zh-TW" sz="1800" dirty="0" err="1">
                <a:solidFill>
                  <a:srgbClr val="008400"/>
                </a:solidFill>
                <a:latin typeface="Menlo" panose="020B0609030804020204" pitchFamily="49" charset="0"/>
              </a:rPr>
              <a:t>wc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，</a:t>
            </a:r>
            <a:r>
              <a:rPr lang="en-US" altLang="zh-TW" sz="1800" dirty="0" err="1">
                <a:solidFill>
                  <a:srgbClr val="008400"/>
                </a:solidFill>
                <a:latin typeface="Menlo" panose="020B0609030804020204" pitchFamily="49" charset="0"/>
              </a:rPr>
              <a:t>wc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將透過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stdin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從</a:t>
            </a:r>
            <a:r>
              <a:rPr lang="en-US" altLang="zh-TW" sz="1800" dirty="0" err="1">
                <a:solidFill>
                  <a:srgbClr val="008400"/>
                </a:solidFill>
                <a:latin typeface="Menlo" panose="020B0609030804020204" pitchFamily="49" charset="0"/>
              </a:rPr>
              <a:t>pipefd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[0]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讀入資料</a:t>
            </a:r>
          </a:p>
          <a:p>
            <a:pPr marL="342900" indent="-342900">
              <a:buFont typeface="+mj-lt"/>
              <a:buAutoNum type="arabicPeriod" startAt="15"/>
            </a:pPr>
            <a:r>
              <a:rPr lang="zh-TW" alt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} </a:t>
            </a:r>
            <a:r>
              <a:rPr lang="en-US" altLang="zh-TW" sz="1800" dirty="0">
                <a:solidFill>
                  <a:srgbClr val="BA2DA2"/>
                </a:solidFill>
                <a:latin typeface="Menlo" panose="020B0609030804020204" pitchFamily="49" charset="0"/>
              </a:rPr>
              <a:t>else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800" dirty="0">
                <a:solidFill>
                  <a:srgbClr val="D12F1B"/>
                </a:solidFill>
                <a:latin typeface="Menlo" panose="020B0609030804020204" pitchFamily="49" charset="0"/>
              </a:rPr>
              <a:t>"2nd child's </a:t>
            </a:r>
            <a:r>
              <a:rPr lang="en-US" altLang="zh-TW" sz="1800" dirty="0" err="1">
                <a:solidFill>
                  <a:srgbClr val="D12F1B"/>
                </a:solidFill>
                <a:latin typeface="Menlo" panose="020B0609030804020204" pitchFamily="49" charset="0"/>
              </a:rPr>
              <a:t>pid</a:t>
            </a:r>
            <a:r>
              <a:rPr lang="en-US" altLang="zh-TW" sz="1800" dirty="0">
                <a:solidFill>
                  <a:srgbClr val="D12F1B"/>
                </a:solidFill>
                <a:latin typeface="Menlo" panose="020B0609030804020204" pitchFamily="49" charset="0"/>
              </a:rPr>
              <a:t> = %d\n"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, pid2);</a:t>
            </a:r>
          </a:p>
          <a:p>
            <a:pPr marL="342900" indent="-342900">
              <a:buFont typeface="+mj-lt"/>
              <a:buAutoNum type="arabicPeriod" startAt="15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pPr marL="342900" indent="-342900">
              <a:buFont typeface="+mj-lt"/>
              <a:buAutoNum type="arabicPeriod" startAt="15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//parent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一定要記得關掉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pipe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不然</a:t>
            </a:r>
            <a:r>
              <a:rPr lang="en-US" altLang="zh-TW" sz="1800" dirty="0" err="1">
                <a:solidFill>
                  <a:srgbClr val="008400"/>
                </a:solidFill>
                <a:latin typeface="Menlo" panose="020B0609030804020204" pitchFamily="49" charset="0"/>
              </a:rPr>
              <a:t>wc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不會結束（因為沒有接到</a:t>
            </a:r>
            <a:r>
              <a:rPr lang="en-US" altLang="zh-TW" sz="1800" dirty="0">
                <a:solidFill>
                  <a:srgbClr val="008400"/>
                </a:solidFill>
                <a:latin typeface="Menlo" panose="020B0609030804020204" pitchFamily="49" charset="0"/>
              </a:rPr>
              <a:t>EOF</a:t>
            </a:r>
            <a:r>
              <a:rPr lang="zh-TW" altLang="en-US" sz="1800" dirty="0">
                <a:solidFill>
                  <a:srgbClr val="008400"/>
                </a:solidFill>
                <a:latin typeface="Menlo" panose="020B0609030804020204" pitchFamily="49" charset="0"/>
              </a:rPr>
              <a:t>）</a:t>
            </a:r>
          </a:p>
          <a:p>
            <a:pPr marL="342900" indent="-342900">
              <a:buFont typeface="+mj-lt"/>
              <a:buAutoNum type="arabicPeriod" startAt="15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close(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pipefd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TW" sz="1800" dirty="0">
                <a:solidFill>
                  <a:srgbClr val="272AD8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]); close(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pipefd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TW" sz="1800" dirty="0">
                <a:solidFill>
                  <a:srgbClr val="272AD8"/>
                </a:solidFill>
                <a:latin typeface="Menlo" panose="020B0609030804020204" pitchFamily="49" charset="0"/>
              </a:rPr>
              <a:t>1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]);</a:t>
            </a:r>
          </a:p>
          <a:p>
            <a:pPr marL="342900" indent="-342900">
              <a:buFont typeface="+mj-lt"/>
              <a:buAutoNum type="arabicPeriod" startAt="15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800" dirty="0">
                <a:solidFill>
                  <a:srgbClr val="D12F1B"/>
                </a:solidFill>
                <a:latin typeface="Menlo" panose="020B0609030804020204" pitchFamily="49" charset="0"/>
              </a:rPr>
              <a:t>"child %d\</a:t>
            </a:r>
            <a:r>
              <a:rPr lang="en-US" altLang="zh-TW" sz="1800" dirty="0" err="1">
                <a:solidFill>
                  <a:srgbClr val="D12F1B"/>
                </a:solidFill>
                <a:latin typeface="Menlo" panose="020B0609030804020204" pitchFamily="49" charset="0"/>
              </a:rPr>
              <a:t>n"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,wait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(&amp;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wstat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));</a:t>
            </a:r>
          </a:p>
          <a:p>
            <a:pPr marL="342900" indent="-342900">
              <a:buFont typeface="+mj-lt"/>
              <a:buAutoNum type="arabicPeriod" startAt="15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800" dirty="0">
                <a:solidFill>
                  <a:srgbClr val="D12F1B"/>
                </a:solidFill>
                <a:latin typeface="Menlo" panose="020B0609030804020204" pitchFamily="49" charset="0"/>
              </a:rPr>
              <a:t>"child %d\</a:t>
            </a:r>
            <a:r>
              <a:rPr lang="en-US" altLang="zh-TW" sz="1800" dirty="0" err="1">
                <a:solidFill>
                  <a:srgbClr val="D12F1B"/>
                </a:solidFill>
                <a:latin typeface="Menlo" panose="020B0609030804020204" pitchFamily="49" charset="0"/>
              </a:rPr>
              <a:t>n"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,wait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(&amp;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wstat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));</a:t>
            </a:r>
          </a:p>
          <a:p>
            <a:pPr marL="342900" indent="-342900">
              <a:buFont typeface="+mj-lt"/>
              <a:buAutoNum type="arabicPeriod" startAt="15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93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示意圖</a:t>
            </a:r>
          </a:p>
        </p:txBody>
      </p:sp>
      <p:sp>
        <p:nvSpPr>
          <p:cNvPr id="5" name="矩形 4"/>
          <p:cNvSpPr/>
          <p:nvPr/>
        </p:nvSpPr>
        <p:spPr>
          <a:xfrm>
            <a:off x="2141316" y="4077185"/>
            <a:ext cx="1331088" cy="1331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TW" altLang="en-US" dirty="0"/>
              <a:t>子行程</a:t>
            </a:r>
            <a:endParaRPr kumimoji="1" lang="en-US" altLang="zh-TW" dirty="0"/>
          </a:p>
        </p:txBody>
      </p:sp>
      <p:sp>
        <p:nvSpPr>
          <p:cNvPr id="6" name="矩形 5"/>
          <p:cNvSpPr/>
          <p:nvPr/>
        </p:nvSpPr>
        <p:spPr>
          <a:xfrm>
            <a:off x="8079130" y="4077185"/>
            <a:ext cx="1331088" cy="1331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子行程</a:t>
            </a:r>
            <a:endParaRPr kumimoji="1" lang="en-US" altLang="zh-TW" dirty="0"/>
          </a:p>
        </p:txBody>
      </p:sp>
      <p:cxnSp>
        <p:nvCxnSpPr>
          <p:cNvPr id="7" name="直線箭頭接點 6"/>
          <p:cNvCxnSpPr>
            <a:stCxn id="8" idx="3"/>
            <a:endCxn id="6" idx="3"/>
          </p:cNvCxnSpPr>
          <p:nvPr/>
        </p:nvCxnSpPr>
        <p:spPr>
          <a:xfrm>
            <a:off x="3472404" y="4742729"/>
            <a:ext cx="1140107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/>
          <p:cNvCxnSpPr>
            <a:stCxn id="6" idx="0"/>
            <a:endCxn id="9" idx="1"/>
          </p:cNvCxnSpPr>
          <p:nvPr/>
        </p:nvCxnSpPr>
        <p:spPr>
          <a:xfrm>
            <a:off x="6798679" y="4742729"/>
            <a:ext cx="1280451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061864" y="4540170"/>
            <a:ext cx="821079" cy="4051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/>
              <a:t>stdout</a:t>
            </a:r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513055" y="4540170"/>
            <a:ext cx="821079" cy="4051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/>
              <a:t>stdin</a:t>
            </a:r>
            <a:endParaRPr kumimoji="1"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110223" y="1552848"/>
            <a:ext cx="1331088" cy="1331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父行程</a:t>
            </a:r>
            <a:endParaRPr kumimoji="1" lang="en-US" altLang="zh-TW" dirty="0"/>
          </a:p>
        </p:txBody>
      </p:sp>
      <p:cxnSp>
        <p:nvCxnSpPr>
          <p:cNvPr id="12" name="直線箭頭接點 11"/>
          <p:cNvCxnSpPr>
            <a:stCxn id="11" idx="2"/>
            <a:endCxn id="5" idx="0"/>
          </p:cNvCxnSpPr>
          <p:nvPr/>
        </p:nvCxnSpPr>
        <p:spPr>
          <a:xfrm flipH="1">
            <a:off x="2806860" y="2883936"/>
            <a:ext cx="2968907" cy="1193249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/>
          <p:cNvCxnSpPr>
            <a:stCxn id="11" idx="2"/>
            <a:endCxn id="6" idx="0"/>
          </p:cNvCxnSpPr>
          <p:nvPr/>
        </p:nvCxnSpPr>
        <p:spPr>
          <a:xfrm>
            <a:off x="5775767" y="2883936"/>
            <a:ext cx="2968907" cy="1193249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D8C7B22F-7DE2-4545-A7B7-F7899A5B7B4D}"/>
              </a:ext>
            </a:extLst>
          </p:cNvPr>
          <p:cNvSpPr txBox="1"/>
          <p:nvPr/>
        </p:nvSpPr>
        <p:spPr>
          <a:xfrm rot="20160843">
            <a:off x="3789678" y="3050809"/>
            <a:ext cx="774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fork()</a:t>
            </a:r>
            <a:endParaRPr kumimoji="1" lang="zh-TW" altLang="en-US" sz="20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553C465-E752-CB4E-A4B4-151A71D6D36A}"/>
              </a:ext>
            </a:extLst>
          </p:cNvPr>
          <p:cNvSpPr txBox="1"/>
          <p:nvPr/>
        </p:nvSpPr>
        <p:spPr>
          <a:xfrm rot="1353435">
            <a:off x="7051553" y="3057710"/>
            <a:ext cx="774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fork()</a:t>
            </a:r>
            <a:endParaRPr kumimoji="1" lang="zh-TW" altLang="en-US" sz="2000" dirty="0"/>
          </a:p>
        </p:txBody>
      </p:sp>
      <p:pic>
        <p:nvPicPr>
          <p:cNvPr id="16" name="Picture 2" descr="「pipe png」的圖片搜尋結果">
            <a:extLst>
              <a:ext uri="{FF2B5EF4-FFF2-40B4-BE49-F238E27FC236}">
                <a16:creationId xmlns:a16="http://schemas.microsoft.com/office/drawing/2014/main" id="{8D905D99-9E51-AF42-98ED-A055AC49C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447" y="4103871"/>
            <a:ext cx="359664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9289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AF033547-47B6-1B4C-851A-2CE63E4630A1}"/>
              </a:ext>
            </a:extLst>
          </p:cNvPr>
          <p:cNvGrpSpPr/>
          <p:nvPr/>
        </p:nvGrpSpPr>
        <p:grpSpPr>
          <a:xfrm>
            <a:off x="8175469" y="4128066"/>
            <a:ext cx="1465393" cy="1465393"/>
            <a:chOff x="527050" y="5023416"/>
            <a:chExt cx="1465393" cy="1465393"/>
          </a:xfrm>
        </p:grpSpPr>
        <p:pic>
          <p:nvPicPr>
            <p:cNvPr id="20" name="Picture 2" descr="「app png」的圖片搜尋結果">
              <a:hlinkClick r:id="rId2"/>
              <a:extLst>
                <a:ext uri="{FF2B5EF4-FFF2-40B4-BE49-F238E27FC236}">
                  <a16:creationId xmlns:a16="http://schemas.microsoft.com/office/drawing/2014/main" id="{9F0C2DBB-61F5-D840-B4FB-39467F3BC8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050" y="5023416"/>
              <a:ext cx="1465393" cy="1465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235D343A-A00E-8E4A-8F13-8C823818BAFC}"/>
                </a:ext>
              </a:extLst>
            </p:cNvPr>
            <p:cNvSpPr txBox="1"/>
            <p:nvPr/>
          </p:nvSpPr>
          <p:spPr>
            <a:xfrm>
              <a:off x="590550" y="5257800"/>
              <a:ext cx="13398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TW" altLang="en-US" b="1" dirty="0">
                  <a:solidFill>
                    <a:schemeClr val="bg1"/>
                  </a:solidFill>
                </a:rPr>
                <a:t>子行程</a:t>
              </a:r>
              <a:endParaRPr kumimoji="1" lang="en-US" altLang="zh-TW" b="1" dirty="0">
                <a:solidFill>
                  <a:schemeClr val="bg1"/>
                </a:solidFill>
              </a:endParaRPr>
            </a:p>
            <a:p>
              <a:pPr algn="r"/>
              <a:r>
                <a:rPr kumimoji="1" lang="en-US" altLang="zh-TW" b="1" dirty="0">
                  <a:solidFill>
                    <a:schemeClr val="bg1"/>
                  </a:solidFill>
                </a:rPr>
                <a:t>exec(“</a:t>
              </a:r>
              <a:r>
                <a:rPr kumimoji="1" lang="en-US" altLang="zh-TW" b="1" dirty="0" err="1">
                  <a:solidFill>
                    <a:schemeClr val="bg1"/>
                  </a:solidFill>
                </a:rPr>
                <a:t>wc</a:t>
              </a:r>
              <a:r>
                <a:rPr kumimoji="1" lang="en-US" altLang="zh-TW" b="1" dirty="0">
                  <a:solidFill>
                    <a:schemeClr val="bg1"/>
                  </a:solidFill>
                </a:rPr>
                <a:t>”)</a:t>
              </a: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30053F62-171C-7348-93BA-F353A1F05440}"/>
              </a:ext>
            </a:extLst>
          </p:cNvPr>
          <p:cNvGrpSpPr/>
          <p:nvPr/>
        </p:nvGrpSpPr>
        <p:grpSpPr>
          <a:xfrm>
            <a:off x="1812356" y="4128066"/>
            <a:ext cx="1465393" cy="1465393"/>
            <a:chOff x="527050" y="5023416"/>
            <a:chExt cx="1465393" cy="1465393"/>
          </a:xfrm>
        </p:grpSpPr>
        <p:pic>
          <p:nvPicPr>
            <p:cNvPr id="1026" name="Picture 2" descr="「app png」的圖片搜尋結果">
              <a:hlinkClick r:id="rId2"/>
              <a:extLst>
                <a:ext uri="{FF2B5EF4-FFF2-40B4-BE49-F238E27FC236}">
                  <a16:creationId xmlns:a16="http://schemas.microsoft.com/office/drawing/2014/main" id="{4319B851-A1CA-A648-A239-5B78EB4F44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050" y="5023416"/>
              <a:ext cx="1465393" cy="1465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414F2083-9FE2-7042-94AE-9F6A02053F0E}"/>
                </a:ext>
              </a:extLst>
            </p:cNvPr>
            <p:cNvSpPr txBox="1"/>
            <p:nvPr/>
          </p:nvSpPr>
          <p:spPr>
            <a:xfrm>
              <a:off x="590550" y="5257800"/>
              <a:ext cx="13398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b="1" dirty="0">
                  <a:solidFill>
                    <a:schemeClr val="bg1"/>
                  </a:solidFill>
                </a:rPr>
                <a:t>子行程</a:t>
              </a:r>
              <a:endParaRPr kumimoji="1" lang="en-US" altLang="zh-TW" b="1" dirty="0">
                <a:solidFill>
                  <a:schemeClr val="bg1"/>
                </a:solidFill>
              </a:endParaRPr>
            </a:p>
            <a:p>
              <a:r>
                <a:rPr kumimoji="1" lang="en-US" altLang="zh-TW" b="1" dirty="0">
                  <a:solidFill>
                    <a:schemeClr val="bg1"/>
                  </a:solidFill>
                </a:rPr>
                <a:t>exec(“ls”)</a:t>
              </a: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示意圖</a:t>
            </a:r>
          </a:p>
        </p:txBody>
      </p:sp>
      <p:cxnSp>
        <p:nvCxnSpPr>
          <p:cNvPr id="7" name="直線箭頭接點 6"/>
          <p:cNvCxnSpPr>
            <a:cxnSpLocks/>
            <a:stCxn id="8" idx="3"/>
          </p:cNvCxnSpPr>
          <p:nvPr/>
        </p:nvCxnSpPr>
        <p:spPr>
          <a:xfrm>
            <a:off x="3472404" y="4742729"/>
            <a:ext cx="1140107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/>
          <p:cNvCxnSpPr>
            <a:cxnSpLocks/>
            <a:endCxn id="9" idx="1"/>
          </p:cNvCxnSpPr>
          <p:nvPr/>
        </p:nvCxnSpPr>
        <p:spPr>
          <a:xfrm>
            <a:off x="6798679" y="4742729"/>
            <a:ext cx="1280451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061864" y="4540170"/>
            <a:ext cx="821079" cy="4051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/>
              <a:t>stdout</a:t>
            </a:r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513055" y="4540170"/>
            <a:ext cx="821079" cy="4051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/>
              <a:t>stdin</a:t>
            </a:r>
            <a:endParaRPr kumimoji="1"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110223" y="1552848"/>
            <a:ext cx="1331088" cy="1331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父行程</a:t>
            </a:r>
            <a:endParaRPr kumimoji="1" lang="en-US" altLang="zh-TW" dirty="0"/>
          </a:p>
          <a:p>
            <a:pPr algn="ctr"/>
            <a:r>
              <a:rPr kumimoji="1" lang="en-US" altLang="zh-TW" dirty="0"/>
              <a:t>wait();</a:t>
            </a:r>
          </a:p>
          <a:p>
            <a:pPr algn="ctr"/>
            <a:r>
              <a:rPr kumimoji="1" lang="en-US" altLang="zh-TW" dirty="0"/>
              <a:t>wait();</a:t>
            </a:r>
          </a:p>
        </p:txBody>
      </p:sp>
      <p:cxnSp>
        <p:nvCxnSpPr>
          <p:cNvPr id="12" name="直線箭頭接點 11"/>
          <p:cNvCxnSpPr>
            <a:cxnSpLocks/>
            <a:stCxn id="1026" idx="0"/>
          </p:cNvCxnSpPr>
          <p:nvPr/>
        </p:nvCxnSpPr>
        <p:spPr>
          <a:xfrm flipV="1">
            <a:off x="2545053" y="2260600"/>
            <a:ext cx="2922298" cy="186746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/>
          <p:cNvCxnSpPr>
            <a:cxnSpLocks/>
            <a:stCxn id="20" idx="0"/>
          </p:cNvCxnSpPr>
          <p:nvPr/>
        </p:nvCxnSpPr>
        <p:spPr>
          <a:xfrm flipH="1" flipV="1">
            <a:off x="6203950" y="2520950"/>
            <a:ext cx="2704216" cy="160711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「pipe png」的圖片搜尋結果">
            <a:extLst>
              <a:ext uri="{FF2B5EF4-FFF2-40B4-BE49-F238E27FC236}">
                <a16:creationId xmlns:a16="http://schemas.microsoft.com/office/drawing/2014/main" id="{B22FDF72-9F56-2049-90BF-FF349BBB8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447" y="4103871"/>
            <a:ext cx="359664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44009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6D655E-A82F-064C-933E-590853EE8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結果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46FCCC-DCDC-E849-9C9A-387AD257788C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$ ./pipe4-2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1st child's 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= 27705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2nd child's 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= 27706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     18      18     139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child 27705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child 27706</a:t>
            </a: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$ ls | 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endParaRPr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     18      18     139</a:t>
            </a:r>
          </a:p>
          <a:p>
            <a:pPr marL="0" indent="0">
              <a:buNone/>
            </a:pPr>
            <a:endParaRPr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4463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C14B4F1-D271-624A-BBD7-7D8C1107D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時間與輸出入導向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86143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A436FA7-D433-AB49-A7AC-7099028CF101}"/>
              </a:ext>
            </a:extLst>
          </p:cNvPr>
          <p:cNvSpPr/>
          <p:nvPr/>
        </p:nvSpPr>
        <p:spPr>
          <a:xfrm>
            <a:off x="0" y="2613277"/>
            <a:ext cx="12192000" cy="741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" altLang="zh-TW" sz="1400" b="1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" altLang="zh-TW" sz="1400" b="1" dirty="0">
                <a:solidFill>
                  <a:srgbClr val="C41A16"/>
                </a:solidFill>
                <a:latin typeface="Menlo" panose="020B0609030804020204" pitchFamily="49" charset="0"/>
              </a:rPr>
              <a:t>&lt;</a:t>
            </a:r>
            <a:r>
              <a:rPr lang="en" altLang="zh-TW" sz="1400" b="1" dirty="0" err="1">
                <a:solidFill>
                  <a:srgbClr val="C41A16"/>
                </a:solidFill>
                <a:latin typeface="Menlo" panose="020B0609030804020204" pitchFamily="49" charset="0"/>
              </a:rPr>
              <a:t>stdio.h</a:t>
            </a:r>
            <a:r>
              <a:rPr lang="en" altLang="zh-TW" sz="1400" b="1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  <a:endParaRPr lang="en" altLang="zh-TW" sz="1400" b="1" dirty="0">
              <a:solidFill>
                <a:srgbClr val="64382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" altLang="zh-TW" sz="1400" b="1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" altLang="zh-TW" sz="1400" b="1" dirty="0">
                <a:solidFill>
                  <a:srgbClr val="C41A16"/>
                </a:solidFill>
                <a:latin typeface="Menlo" panose="020B0609030804020204" pitchFamily="49" charset="0"/>
              </a:rPr>
              <a:t>&lt;</a:t>
            </a:r>
            <a:r>
              <a:rPr lang="en" altLang="zh-TW" sz="1400" b="1" dirty="0" err="1">
                <a:solidFill>
                  <a:srgbClr val="C41A16"/>
                </a:solidFill>
                <a:latin typeface="Menlo" panose="020B0609030804020204" pitchFamily="49" charset="0"/>
              </a:rPr>
              <a:t>time.h</a:t>
            </a:r>
            <a:r>
              <a:rPr lang="en" altLang="zh-TW" sz="1400" b="1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  <a:endParaRPr lang="en" altLang="zh-TW" sz="1400" b="1" dirty="0">
              <a:solidFill>
                <a:srgbClr val="64382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" altLang="zh-TW" sz="1400" b="1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" altLang="zh-TW" sz="1400" b="1" dirty="0">
                <a:solidFill>
                  <a:srgbClr val="C41A16"/>
                </a:solidFill>
                <a:latin typeface="Menlo" panose="020B0609030804020204" pitchFamily="49" charset="0"/>
              </a:rPr>
              <a:t>&lt;</a:t>
            </a:r>
            <a:r>
              <a:rPr lang="en" altLang="zh-TW" sz="1400" b="1" dirty="0" err="1">
                <a:solidFill>
                  <a:srgbClr val="C41A16"/>
                </a:solidFill>
                <a:latin typeface="Menlo" panose="020B0609030804020204" pitchFamily="49" charset="0"/>
              </a:rPr>
              <a:t>signal.h</a:t>
            </a:r>
            <a:r>
              <a:rPr lang="en" altLang="zh-TW" sz="1400" b="1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400" b="1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" altLang="zh-TW" sz="1400" b="1" dirty="0">
                <a:solidFill>
                  <a:srgbClr val="C41A16"/>
                </a:solidFill>
                <a:latin typeface="Menlo" panose="020B0609030804020204" pitchFamily="49" charset="0"/>
              </a:rPr>
              <a:t>&lt;sys/</a:t>
            </a:r>
            <a:r>
              <a:rPr lang="en" altLang="zh-TW" sz="1400" b="1" dirty="0" err="1">
                <a:solidFill>
                  <a:srgbClr val="C41A16"/>
                </a:solidFill>
                <a:latin typeface="Menlo" panose="020B0609030804020204" pitchFamily="49" charset="0"/>
              </a:rPr>
              <a:t>types.h</a:t>
            </a:r>
            <a:r>
              <a:rPr lang="en" altLang="zh-TW" sz="1400" b="1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400" b="1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" altLang="zh-TW" sz="1400" b="1" dirty="0">
                <a:solidFill>
                  <a:srgbClr val="C41A16"/>
                </a:solidFill>
                <a:latin typeface="Menlo" panose="020B0609030804020204" pitchFamily="49" charset="0"/>
              </a:rPr>
              <a:t>&lt;sys/</a:t>
            </a:r>
            <a:r>
              <a:rPr lang="en" altLang="zh-TW" sz="1400" b="1" dirty="0" err="1">
                <a:solidFill>
                  <a:srgbClr val="C41A16"/>
                </a:solidFill>
                <a:latin typeface="Menlo" panose="020B0609030804020204" pitchFamily="49" charset="0"/>
              </a:rPr>
              <a:t>stat.h</a:t>
            </a:r>
            <a:r>
              <a:rPr lang="en" altLang="zh-TW" sz="1400" b="1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400" b="1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" altLang="zh-TW" sz="1400" b="1" dirty="0">
                <a:solidFill>
                  <a:srgbClr val="C41A16"/>
                </a:solidFill>
                <a:latin typeface="Menlo" panose="020B0609030804020204" pitchFamily="49" charset="0"/>
              </a:rPr>
              <a:t>&lt;</a:t>
            </a:r>
            <a:r>
              <a:rPr lang="en" altLang="zh-TW" sz="1400" b="1" dirty="0" err="1">
                <a:solidFill>
                  <a:srgbClr val="C41A16"/>
                </a:solidFill>
                <a:latin typeface="Menlo" panose="020B0609030804020204" pitchFamily="49" charset="0"/>
              </a:rPr>
              <a:t>fcntl.h</a:t>
            </a:r>
            <a:r>
              <a:rPr lang="en" altLang="zh-TW" sz="1400" b="1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  <a:endParaRPr lang="en" altLang="zh-TW" sz="1400" b="1" dirty="0">
              <a:solidFill>
                <a:srgbClr val="64382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" altLang="zh-TW" sz="1400" b="1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" altLang="zh-TW" sz="1400" b="1" dirty="0">
                <a:solidFill>
                  <a:srgbClr val="C41A16"/>
                </a:solidFill>
                <a:latin typeface="Menlo" panose="020B0609030804020204" pitchFamily="49" charset="0"/>
              </a:rPr>
              <a:t>&lt;</a:t>
            </a:r>
            <a:r>
              <a:rPr lang="en" altLang="zh-TW" sz="1400" b="1" dirty="0" err="1">
                <a:solidFill>
                  <a:srgbClr val="C41A16"/>
                </a:solidFill>
                <a:latin typeface="Menlo" panose="020B0609030804020204" pitchFamily="49" charset="0"/>
              </a:rPr>
              <a:t>unistd.h</a:t>
            </a:r>
            <a:r>
              <a:rPr lang="en" altLang="zh-TW" sz="1400" b="1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</a:p>
          <a:p>
            <a:pPr marL="342900" indent="-342900">
              <a:buFont typeface="+mj-lt"/>
              <a:buAutoNum type="arabicPeriod"/>
            </a:pPr>
            <a:b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" altLang="zh-TW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" altLang="zh-TW" sz="1400" b="1" dirty="0">
                <a:solidFill>
                  <a:srgbClr val="9B2393"/>
                </a:solidFill>
                <a:latin typeface="Menlo" panose="020B0609030804020204" pitchFamily="49" charset="0"/>
              </a:rPr>
              <a:t>void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per_sec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sz="1400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signum)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400" b="1" dirty="0">
                <a:solidFill>
                  <a:srgbClr val="9B2393"/>
                </a:solidFill>
                <a:latin typeface="Menlo" panose="020B0609030804020204" pitchFamily="49" charset="0"/>
              </a:rPr>
              <a:t>long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ns; </a:t>
            </a:r>
            <a:r>
              <a:rPr lang="en" altLang="zh-TW" sz="1400" i="1" dirty="0">
                <a:solidFill>
                  <a:srgbClr val="536579"/>
                </a:solidFill>
                <a:latin typeface="Menlo" panose="020B0609030804020204" pitchFamily="49" charset="0"/>
              </a:rPr>
              <a:t>// ns</a:t>
            </a:r>
            <a:endParaRPr lang="en" altLang="zh-TW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time_t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s;  </a:t>
            </a:r>
            <a:r>
              <a:rPr lang="en" altLang="zh-TW" sz="1400" i="1" dirty="0">
                <a:solidFill>
                  <a:srgbClr val="536579"/>
                </a:solidFill>
                <a:latin typeface="Menlo" panose="020B0609030804020204" pitchFamily="49" charset="0"/>
              </a:rPr>
              <a:t>// Seconds</a:t>
            </a:r>
            <a:endParaRPr lang="en" altLang="zh-TW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400" b="1" dirty="0">
                <a:solidFill>
                  <a:srgbClr val="9B2393"/>
                </a:solidFill>
                <a:latin typeface="Menlo" panose="020B0609030804020204" pitchFamily="49" charset="0"/>
              </a:rPr>
              <a:t>struct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timespec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spec;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   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clock_gettime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(CLOCK_REALTIME, &amp;spec);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   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s  =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spec.tv_sec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ns =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spec.tv_nsec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400" b="1" dirty="0">
                <a:solidFill>
                  <a:srgbClr val="9B2393"/>
                </a:solidFill>
                <a:latin typeface="Menlo" panose="020B0609030804020204" pitchFamily="49" charset="0"/>
              </a:rPr>
              <a:t>struct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tm*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lt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localtime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(&amp;s);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   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sz="1400" dirty="0">
                <a:solidFill>
                  <a:srgbClr val="C41A16"/>
                </a:solidFill>
                <a:latin typeface="Menlo" panose="020B0609030804020204" pitchFamily="49" charset="0"/>
              </a:rPr>
              <a:t>"Current time: %4d-%02d-%02d,%02d-%02d-%02d,%09ld\n"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lt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-&gt;tm_year+</a:t>
            </a:r>
            <a:r>
              <a:rPr lang="en" altLang="zh-TW" sz="1400" dirty="0">
                <a:solidFill>
                  <a:srgbClr val="1C00CF"/>
                </a:solidFill>
                <a:latin typeface="Menlo" panose="020B0609030804020204" pitchFamily="49" charset="0"/>
              </a:rPr>
              <a:t>1900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lt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-&gt;tm_mon+</a:t>
            </a:r>
            <a:r>
              <a:rPr lang="en" altLang="zh-TW" sz="14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lt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-&gt;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tm_mday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lt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-&gt;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tm_hour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lt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-&gt;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tm_min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lt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-&gt;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tm_sec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, ns);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alarm(</a:t>
            </a:r>
            <a:r>
              <a:rPr lang="en" altLang="zh-TW" sz="14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 marL="342900" indent="-342900">
              <a:buFont typeface="+mj-lt"/>
              <a:buAutoNum type="arabicPeriod"/>
            </a:pPr>
            <a:b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" altLang="zh-TW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" altLang="zh-TW" sz="1400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main(</a:t>
            </a:r>
            <a:r>
              <a:rPr lang="en" altLang="zh-TW" sz="1400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argc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sz="1400" b="1" dirty="0">
                <a:solidFill>
                  <a:srgbClr val="9B2393"/>
                </a:solidFill>
                <a:latin typeface="Menlo" panose="020B0609030804020204" pitchFamily="49" charset="0"/>
              </a:rPr>
              <a:t>char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**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close(</a:t>
            </a:r>
            <a:r>
              <a:rPr lang="en" altLang="zh-TW" sz="14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open(</a:t>
            </a:r>
            <a:r>
              <a:rPr lang="en" altLang="zh-TW" sz="1400" dirty="0">
                <a:solidFill>
                  <a:srgbClr val="C41A16"/>
                </a:solidFill>
                <a:latin typeface="Menlo" panose="020B0609030804020204" pitchFamily="49" charset="0"/>
              </a:rPr>
              <a:t>"/home/</a:t>
            </a:r>
            <a:r>
              <a:rPr lang="en" altLang="zh-TW" sz="1400" dirty="0" err="1">
                <a:solidFill>
                  <a:srgbClr val="C41A16"/>
                </a:solidFill>
                <a:latin typeface="Menlo" panose="020B0609030804020204" pitchFamily="49" charset="0"/>
              </a:rPr>
              <a:t>shiwulo</a:t>
            </a:r>
            <a:r>
              <a:rPr lang="en" altLang="zh-TW" sz="1400" dirty="0">
                <a:solidFill>
                  <a:srgbClr val="C41A16"/>
                </a:solidFill>
                <a:latin typeface="Menlo" panose="020B0609030804020204" pitchFamily="49" charset="0"/>
              </a:rPr>
              <a:t>/</a:t>
            </a:r>
            <a:r>
              <a:rPr lang="en" altLang="zh-TW" sz="1400" dirty="0" err="1">
                <a:solidFill>
                  <a:srgbClr val="C41A16"/>
                </a:solidFill>
                <a:latin typeface="Menlo" panose="020B0609030804020204" pitchFamily="49" charset="0"/>
              </a:rPr>
              <a:t>hello_timer</a:t>
            </a:r>
            <a:r>
              <a:rPr lang="en" altLang="zh-TW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, O_WRONLY | O_APPEND | O_CREAT,S_IRWXU);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signal(SIGALRM,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per_sec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alarm(</a:t>
            </a:r>
            <a:r>
              <a:rPr lang="en" altLang="zh-TW" sz="14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getchar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();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38713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dirty="0"/>
              <a:t>close</a:t>
            </a:r>
            <a:r>
              <a:rPr kumimoji="1" lang="zh-TW" altLang="en-US" dirty="0"/>
              <a:t>，</a:t>
            </a:r>
            <a:r>
              <a:rPr kumimoji="1" lang="en-US" altLang="zh-TW" dirty="0"/>
              <a:t>open</a:t>
            </a:r>
            <a:r>
              <a:rPr kumimoji="1" lang="zh-TW" altLang="en-US" dirty="0"/>
              <a:t>時「作業系統」對</a:t>
            </a:r>
            <a:r>
              <a:rPr kumimoji="1" lang="en-US" altLang="zh-TW" dirty="0"/>
              <a:t>file descript</a:t>
            </a:r>
            <a:r>
              <a:rPr kumimoji="1" lang="zh-CN" altLang="en-US" dirty="0"/>
              <a:t>的指定方式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812485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A436FA7-D433-AB49-A7AC-7099028CF101}"/>
              </a:ext>
            </a:extLst>
          </p:cNvPr>
          <p:cNvSpPr/>
          <p:nvPr/>
        </p:nvSpPr>
        <p:spPr>
          <a:xfrm>
            <a:off x="0" y="548949"/>
            <a:ext cx="12192000" cy="741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" altLang="zh-TW" sz="1400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" altLang="zh-TW" sz="1400" dirty="0">
                <a:solidFill>
                  <a:srgbClr val="C41A16"/>
                </a:solidFill>
                <a:latin typeface="Menlo" panose="020B0609030804020204" pitchFamily="49" charset="0"/>
              </a:rPr>
              <a:t>&lt;</a:t>
            </a:r>
            <a:r>
              <a:rPr lang="en" altLang="zh-TW" sz="1400" dirty="0" err="1">
                <a:solidFill>
                  <a:srgbClr val="C41A16"/>
                </a:solidFill>
                <a:latin typeface="Menlo" panose="020B0609030804020204" pitchFamily="49" charset="0"/>
              </a:rPr>
              <a:t>stdio.h</a:t>
            </a:r>
            <a:r>
              <a:rPr lang="en" altLang="zh-TW" sz="1400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  <a:endParaRPr lang="en" altLang="zh-TW" sz="1400" dirty="0">
              <a:solidFill>
                <a:srgbClr val="64382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" altLang="zh-TW" sz="1400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" altLang="zh-TW" sz="1400" dirty="0">
                <a:solidFill>
                  <a:srgbClr val="C41A16"/>
                </a:solidFill>
                <a:latin typeface="Menlo" panose="020B0609030804020204" pitchFamily="49" charset="0"/>
              </a:rPr>
              <a:t>&lt;</a:t>
            </a:r>
            <a:r>
              <a:rPr lang="en" altLang="zh-TW" sz="1400" dirty="0" err="1">
                <a:solidFill>
                  <a:srgbClr val="C41A16"/>
                </a:solidFill>
                <a:latin typeface="Menlo" panose="020B0609030804020204" pitchFamily="49" charset="0"/>
              </a:rPr>
              <a:t>time.h</a:t>
            </a:r>
            <a:r>
              <a:rPr lang="en" altLang="zh-TW" sz="1400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  <a:endParaRPr lang="en" altLang="zh-TW" sz="1400" dirty="0">
              <a:solidFill>
                <a:srgbClr val="64382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" altLang="zh-TW" sz="1400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" altLang="zh-TW" sz="1400" dirty="0">
                <a:solidFill>
                  <a:srgbClr val="C41A16"/>
                </a:solidFill>
                <a:latin typeface="Menlo" panose="020B0609030804020204" pitchFamily="49" charset="0"/>
              </a:rPr>
              <a:t>&lt;</a:t>
            </a:r>
            <a:r>
              <a:rPr lang="en" altLang="zh-TW" sz="1400" dirty="0" err="1">
                <a:solidFill>
                  <a:srgbClr val="C41A16"/>
                </a:solidFill>
                <a:latin typeface="Menlo" panose="020B0609030804020204" pitchFamily="49" charset="0"/>
              </a:rPr>
              <a:t>signal.h</a:t>
            </a:r>
            <a:r>
              <a:rPr lang="en" altLang="zh-TW" sz="1400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400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" altLang="zh-TW" sz="1400" dirty="0">
                <a:solidFill>
                  <a:srgbClr val="C41A16"/>
                </a:solidFill>
                <a:latin typeface="Menlo" panose="020B0609030804020204" pitchFamily="49" charset="0"/>
              </a:rPr>
              <a:t>&lt;sys/</a:t>
            </a:r>
            <a:r>
              <a:rPr lang="en" altLang="zh-TW" sz="1400" dirty="0" err="1">
                <a:solidFill>
                  <a:srgbClr val="C41A16"/>
                </a:solidFill>
                <a:latin typeface="Menlo" panose="020B0609030804020204" pitchFamily="49" charset="0"/>
              </a:rPr>
              <a:t>types.h</a:t>
            </a:r>
            <a:r>
              <a:rPr lang="en" altLang="zh-TW" sz="1400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400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" altLang="zh-TW" sz="1400" dirty="0">
                <a:solidFill>
                  <a:srgbClr val="C41A16"/>
                </a:solidFill>
                <a:latin typeface="Menlo" panose="020B0609030804020204" pitchFamily="49" charset="0"/>
              </a:rPr>
              <a:t>&lt;sys/</a:t>
            </a:r>
            <a:r>
              <a:rPr lang="en" altLang="zh-TW" sz="1400" dirty="0" err="1">
                <a:solidFill>
                  <a:srgbClr val="C41A16"/>
                </a:solidFill>
                <a:latin typeface="Menlo" panose="020B0609030804020204" pitchFamily="49" charset="0"/>
              </a:rPr>
              <a:t>stat.h</a:t>
            </a:r>
            <a:r>
              <a:rPr lang="en" altLang="zh-TW" sz="1400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400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" altLang="zh-TW" sz="1400" dirty="0">
                <a:solidFill>
                  <a:srgbClr val="C41A16"/>
                </a:solidFill>
                <a:latin typeface="Menlo" panose="020B0609030804020204" pitchFamily="49" charset="0"/>
              </a:rPr>
              <a:t>&lt;</a:t>
            </a:r>
            <a:r>
              <a:rPr lang="en" altLang="zh-TW" sz="1400" dirty="0" err="1">
                <a:solidFill>
                  <a:srgbClr val="C41A16"/>
                </a:solidFill>
                <a:latin typeface="Menlo" panose="020B0609030804020204" pitchFamily="49" charset="0"/>
              </a:rPr>
              <a:t>fcntl.h</a:t>
            </a:r>
            <a:r>
              <a:rPr lang="en" altLang="zh-TW" sz="1400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  <a:endParaRPr lang="en" altLang="zh-TW" sz="1400" dirty="0">
              <a:solidFill>
                <a:srgbClr val="64382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" altLang="zh-TW" sz="1400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" altLang="zh-TW" sz="1400" dirty="0">
                <a:solidFill>
                  <a:srgbClr val="C41A16"/>
                </a:solidFill>
                <a:latin typeface="Menlo" panose="020B0609030804020204" pitchFamily="49" charset="0"/>
              </a:rPr>
              <a:t>&lt;</a:t>
            </a:r>
            <a:r>
              <a:rPr lang="en" altLang="zh-TW" sz="1400" dirty="0" err="1">
                <a:solidFill>
                  <a:srgbClr val="C41A16"/>
                </a:solidFill>
                <a:latin typeface="Menlo" panose="020B0609030804020204" pitchFamily="49" charset="0"/>
              </a:rPr>
              <a:t>unistd.h</a:t>
            </a:r>
            <a:r>
              <a:rPr lang="en" altLang="zh-TW" sz="1400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</a:p>
          <a:p>
            <a:pPr marL="342900" indent="-342900">
              <a:buFont typeface="+mj-lt"/>
              <a:buAutoNum type="arabicPeriod"/>
            </a:pPr>
            <a:b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" altLang="zh-TW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" altLang="zh-TW" sz="1400" b="1" dirty="0">
                <a:solidFill>
                  <a:srgbClr val="9B2393"/>
                </a:solidFill>
                <a:latin typeface="Menlo" panose="020B0609030804020204" pitchFamily="49" charset="0"/>
              </a:rPr>
              <a:t>void</a:t>
            </a: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sz="1400" b="1" dirty="0" err="1">
                <a:solidFill>
                  <a:srgbClr val="000000"/>
                </a:solidFill>
                <a:latin typeface="Menlo" panose="020B0609030804020204" pitchFamily="49" charset="0"/>
              </a:rPr>
              <a:t>per_sec</a:t>
            </a: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sz="1400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 signum)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400" b="1" dirty="0">
                <a:solidFill>
                  <a:srgbClr val="9B2393"/>
                </a:solidFill>
                <a:latin typeface="Menlo" panose="020B0609030804020204" pitchFamily="49" charset="0"/>
              </a:rPr>
              <a:t>long</a:t>
            </a: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ns; </a:t>
            </a:r>
            <a:r>
              <a:rPr lang="en" altLang="zh-TW" sz="1400" b="1" i="1" dirty="0">
                <a:solidFill>
                  <a:srgbClr val="536579"/>
                </a:solidFill>
                <a:latin typeface="Menlo" panose="020B0609030804020204" pitchFamily="49" charset="0"/>
              </a:rPr>
              <a:t>// ns</a:t>
            </a:r>
            <a:endParaRPr lang="en" altLang="zh-TW" sz="1400" b="1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400" b="1" dirty="0" err="1">
                <a:solidFill>
                  <a:srgbClr val="000000"/>
                </a:solidFill>
                <a:latin typeface="Menlo" panose="020B0609030804020204" pitchFamily="49" charset="0"/>
              </a:rPr>
              <a:t>time_t</a:t>
            </a: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          s;  </a:t>
            </a:r>
            <a:r>
              <a:rPr lang="en" altLang="zh-TW" sz="1400" b="1" i="1" dirty="0">
                <a:solidFill>
                  <a:srgbClr val="536579"/>
                </a:solidFill>
                <a:latin typeface="Menlo" panose="020B0609030804020204" pitchFamily="49" charset="0"/>
              </a:rPr>
              <a:t>// Seconds</a:t>
            </a:r>
            <a:endParaRPr lang="en" altLang="zh-TW" sz="1400" b="1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400" b="1" dirty="0">
                <a:solidFill>
                  <a:srgbClr val="9B2393"/>
                </a:solidFill>
                <a:latin typeface="Menlo" panose="020B0609030804020204" pitchFamily="49" charset="0"/>
              </a:rPr>
              <a:t>struct</a:t>
            </a: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sz="1400" b="1" dirty="0" err="1">
                <a:solidFill>
                  <a:srgbClr val="000000"/>
                </a:solidFill>
                <a:latin typeface="Menlo" panose="020B0609030804020204" pitchFamily="49" charset="0"/>
              </a:rPr>
              <a:t>timespec</a:t>
            </a: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 spec;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    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400" b="1" dirty="0" err="1">
                <a:solidFill>
                  <a:srgbClr val="000000"/>
                </a:solidFill>
                <a:latin typeface="Menlo" panose="020B0609030804020204" pitchFamily="49" charset="0"/>
              </a:rPr>
              <a:t>clock_gettime</a:t>
            </a: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(CLOCK_REALTIME, &amp;spec);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    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    s  = </a:t>
            </a:r>
            <a:r>
              <a:rPr lang="en" altLang="zh-TW" sz="1400" b="1" dirty="0" err="1">
                <a:solidFill>
                  <a:srgbClr val="000000"/>
                </a:solidFill>
                <a:latin typeface="Menlo" panose="020B0609030804020204" pitchFamily="49" charset="0"/>
              </a:rPr>
              <a:t>spec.tv_sec</a:t>
            </a: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    ns = </a:t>
            </a:r>
            <a:r>
              <a:rPr lang="en" altLang="zh-TW" sz="1400" b="1" dirty="0" err="1">
                <a:solidFill>
                  <a:srgbClr val="000000"/>
                </a:solidFill>
                <a:latin typeface="Menlo" panose="020B0609030804020204" pitchFamily="49" charset="0"/>
              </a:rPr>
              <a:t>spec.tv_nsec</a:t>
            </a: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400" b="1" dirty="0">
                <a:solidFill>
                  <a:srgbClr val="9B2393"/>
                </a:solidFill>
                <a:latin typeface="Menlo" panose="020B0609030804020204" pitchFamily="49" charset="0"/>
              </a:rPr>
              <a:t>struct</a:t>
            </a: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 tm* </a:t>
            </a:r>
            <a:r>
              <a:rPr lang="en" altLang="zh-TW" sz="1400" b="1" dirty="0" err="1">
                <a:solidFill>
                  <a:srgbClr val="000000"/>
                </a:solidFill>
                <a:latin typeface="Menlo" panose="020B0609030804020204" pitchFamily="49" charset="0"/>
              </a:rPr>
              <a:t>lt</a:t>
            </a: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TW" sz="1400" b="1" dirty="0" err="1">
                <a:solidFill>
                  <a:srgbClr val="000000"/>
                </a:solidFill>
                <a:latin typeface="Menlo" panose="020B0609030804020204" pitchFamily="49" charset="0"/>
              </a:rPr>
              <a:t>localtime</a:t>
            </a: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(&amp;s);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    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400" b="1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sz="1400" b="1" dirty="0">
                <a:solidFill>
                  <a:srgbClr val="C41A16"/>
                </a:solidFill>
                <a:latin typeface="Menlo" panose="020B0609030804020204" pitchFamily="49" charset="0"/>
              </a:rPr>
              <a:t>"Current time: %4d-%02d-%02d,%02d-%02d-%02d,%09ld\n"</a:t>
            </a: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sz="1400" b="1" dirty="0" err="1">
                <a:solidFill>
                  <a:srgbClr val="000000"/>
                </a:solidFill>
                <a:latin typeface="Menlo" panose="020B0609030804020204" pitchFamily="49" charset="0"/>
              </a:rPr>
              <a:t>lt</a:t>
            </a: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-&gt;tm_year+</a:t>
            </a:r>
            <a:r>
              <a:rPr lang="en" altLang="zh-TW" sz="1400" b="1" dirty="0">
                <a:solidFill>
                  <a:srgbClr val="1C00CF"/>
                </a:solidFill>
                <a:latin typeface="Menlo" panose="020B0609030804020204" pitchFamily="49" charset="0"/>
              </a:rPr>
              <a:t>1900</a:t>
            </a: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sz="1400" b="1" dirty="0" err="1">
                <a:solidFill>
                  <a:srgbClr val="000000"/>
                </a:solidFill>
                <a:latin typeface="Menlo" panose="020B0609030804020204" pitchFamily="49" charset="0"/>
              </a:rPr>
              <a:t>lt</a:t>
            </a: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-&gt;tm_mon+</a:t>
            </a:r>
            <a:r>
              <a:rPr lang="en" altLang="zh-TW" sz="1400" b="1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sz="1400" b="1" dirty="0" err="1">
                <a:solidFill>
                  <a:srgbClr val="000000"/>
                </a:solidFill>
                <a:latin typeface="Menlo" panose="020B0609030804020204" pitchFamily="49" charset="0"/>
              </a:rPr>
              <a:t>lt</a:t>
            </a: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-&gt;</a:t>
            </a:r>
            <a:r>
              <a:rPr lang="en" altLang="zh-TW" sz="1400" b="1" dirty="0" err="1">
                <a:solidFill>
                  <a:srgbClr val="000000"/>
                </a:solidFill>
                <a:latin typeface="Menlo" panose="020B0609030804020204" pitchFamily="49" charset="0"/>
              </a:rPr>
              <a:t>tm_mday</a:t>
            </a: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sz="1400" b="1" dirty="0" err="1">
                <a:solidFill>
                  <a:srgbClr val="000000"/>
                </a:solidFill>
                <a:latin typeface="Menlo" panose="020B0609030804020204" pitchFamily="49" charset="0"/>
              </a:rPr>
              <a:t>lt</a:t>
            </a: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-&gt;</a:t>
            </a:r>
            <a:r>
              <a:rPr lang="en" altLang="zh-TW" sz="1400" b="1" dirty="0" err="1">
                <a:solidFill>
                  <a:srgbClr val="000000"/>
                </a:solidFill>
                <a:latin typeface="Menlo" panose="020B0609030804020204" pitchFamily="49" charset="0"/>
              </a:rPr>
              <a:t>tm_hour</a:t>
            </a: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sz="1400" b="1" dirty="0" err="1">
                <a:solidFill>
                  <a:srgbClr val="000000"/>
                </a:solidFill>
                <a:latin typeface="Menlo" panose="020B0609030804020204" pitchFamily="49" charset="0"/>
              </a:rPr>
              <a:t>lt</a:t>
            </a: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-&gt;</a:t>
            </a:r>
            <a:r>
              <a:rPr lang="en" altLang="zh-TW" sz="1400" b="1" dirty="0" err="1">
                <a:solidFill>
                  <a:srgbClr val="000000"/>
                </a:solidFill>
                <a:latin typeface="Menlo" panose="020B0609030804020204" pitchFamily="49" charset="0"/>
              </a:rPr>
              <a:t>tm_min</a:t>
            </a: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sz="1400" b="1" dirty="0" err="1">
                <a:solidFill>
                  <a:srgbClr val="000000"/>
                </a:solidFill>
                <a:latin typeface="Menlo" panose="020B0609030804020204" pitchFamily="49" charset="0"/>
              </a:rPr>
              <a:t>lt</a:t>
            </a: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-&gt;</a:t>
            </a:r>
            <a:r>
              <a:rPr lang="en" altLang="zh-TW" sz="1400" b="1" dirty="0" err="1">
                <a:solidFill>
                  <a:srgbClr val="000000"/>
                </a:solidFill>
                <a:latin typeface="Menlo" panose="020B0609030804020204" pitchFamily="49" charset="0"/>
              </a:rPr>
              <a:t>tm_sec</a:t>
            </a: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, ns);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    alarm(</a:t>
            </a:r>
            <a:r>
              <a:rPr lang="en" altLang="zh-TW" sz="1400" b="1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 marL="342900" indent="-342900">
              <a:buFont typeface="+mj-lt"/>
              <a:buAutoNum type="arabicPeriod"/>
            </a:pPr>
            <a:b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" altLang="zh-TW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" altLang="zh-TW" sz="1400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main(</a:t>
            </a:r>
            <a:r>
              <a:rPr lang="en" altLang="zh-TW" sz="1400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argc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sz="1400" b="1" dirty="0">
                <a:solidFill>
                  <a:srgbClr val="9B2393"/>
                </a:solidFill>
                <a:latin typeface="Menlo" panose="020B0609030804020204" pitchFamily="49" charset="0"/>
              </a:rPr>
              <a:t>char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**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close(</a:t>
            </a:r>
            <a:r>
              <a:rPr lang="en" altLang="zh-TW" sz="14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open(</a:t>
            </a:r>
            <a:r>
              <a:rPr lang="en" altLang="zh-TW" sz="1400" dirty="0">
                <a:solidFill>
                  <a:srgbClr val="C41A16"/>
                </a:solidFill>
                <a:latin typeface="Menlo" panose="020B0609030804020204" pitchFamily="49" charset="0"/>
              </a:rPr>
              <a:t>"/home/</a:t>
            </a:r>
            <a:r>
              <a:rPr lang="en" altLang="zh-TW" sz="1400" dirty="0" err="1">
                <a:solidFill>
                  <a:srgbClr val="C41A16"/>
                </a:solidFill>
                <a:latin typeface="Menlo" panose="020B0609030804020204" pitchFamily="49" charset="0"/>
              </a:rPr>
              <a:t>shiwulo</a:t>
            </a:r>
            <a:r>
              <a:rPr lang="en" altLang="zh-TW" sz="1400" dirty="0">
                <a:solidFill>
                  <a:srgbClr val="C41A16"/>
                </a:solidFill>
                <a:latin typeface="Menlo" panose="020B0609030804020204" pitchFamily="49" charset="0"/>
              </a:rPr>
              <a:t>/</a:t>
            </a:r>
            <a:r>
              <a:rPr lang="en" altLang="zh-TW" sz="1400" dirty="0" err="1">
                <a:solidFill>
                  <a:srgbClr val="C41A16"/>
                </a:solidFill>
                <a:latin typeface="Menlo" panose="020B0609030804020204" pitchFamily="49" charset="0"/>
              </a:rPr>
              <a:t>hello_timer</a:t>
            </a:r>
            <a:r>
              <a:rPr lang="en" altLang="zh-TW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, O_WRONLY | O_APPEND | O_CREAT,S_IRWXU);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signal(SIGALRM,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per_sec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alarm(</a:t>
            </a:r>
            <a:r>
              <a:rPr lang="en" altLang="zh-TW" sz="14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getchar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();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251169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A436FA7-D433-AB49-A7AC-7099028CF101}"/>
              </a:ext>
            </a:extLst>
          </p:cNvPr>
          <p:cNvSpPr/>
          <p:nvPr/>
        </p:nvSpPr>
        <p:spPr>
          <a:xfrm>
            <a:off x="0" y="-2914687"/>
            <a:ext cx="12192000" cy="741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" altLang="zh-TW" sz="1400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" altLang="zh-TW" sz="1400" dirty="0">
                <a:solidFill>
                  <a:srgbClr val="C41A16"/>
                </a:solidFill>
                <a:latin typeface="Menlo" panose="020B0609030804020204" pitchFamily="49" charset="0"/>
              </a:rPr>
              <a:t>&lt;</a:t>
            </a:r>
            <a:r>
              <a:rPr lang="en" altLang="zh-TW" sz="1400" dirty="0" err="1">
                <a:solidFill>
                  <a:srgbClr val="C41A16"/>
                </a:solidFill>
                <a:latin typeface="Menlo" panose="020B0609030804020204" pitchFamily="49" charset="0"/>
              </a:rPr>
              <a:t>stdio.h</a:t>
            </a:r>
            <a:r>
              <a:rPr lang="en" altLang="zh-TW" sz="1400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  <a:endParaRPr lang="en" altLang="zh-TW" sz="1400" dirty="0">
              <a:solidFill>
                <a:srgbClr val="64382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" altLang="zh-TW" sz="1400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" altLang="zh-TW" sz="1400" dirty="0">
                <a:solidFill>
                  <a:srgbClr val="C41A16"/>
                </a:solidFill>
                <a:latin typeface="Menlo" panose="020B0609030804020204" pitchFamily="49" charset="0"/>
              </a:rPr>
              <a:t>&lt;</a:t>
            </a:r>
            <a:r>
              <a:rPr lang="en" altLang="zh-TW" sz="1400" dirty="0" err="1">
                <a:solidFill>
                  <a:srgbClr val="C41A16"/>
                </a:solidFill>
                <a:latin typeface="Menlo" panose="020B0609030804020204" pitchFamily="49" charset="0"/>
              </a:rPr>
              <a:t>time.h</a:t>
            </a:r>
            <a:r>
              <a:rPr lang="en" altLang="zh-TW" sz="1400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  <a:endParaRPr lang="en" altLang="zh-TW" sz="1400" dirty="0">
              <a:solidFill>
                <a:srgbClr val="64382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" altLang="zh-TW" sz="1400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" altLang="zh-TW" sz="1400" dirty="0">
                <a:solidFill>
                  <a:srgbClr val="C41A16"/>
                </a:solidFill>
                <a:latin typeface="Menlo" panose="020B0609030804020204" pitchFamily="49" charset="0"/>
              </a:rPr>
              <a:t>&lt;</a:t>
            </a:r>
            <a:r>
              <a:rPr lang="en" altLang="zh-TW" sz="1400" dirty="0" err="1">
                <a:solidFill>
                  <a:srgbClr val="C41A16"/>
                </a:solidFill>
                <a:latin typeface="Menlo" panose="020B0609030804020204" pitchFamily="49" charset="0"/>
              </a:rPr>
              <a:t>signal.h</a:t>
            </a:r>
            <a:r>
              <a:rPr lang="en" altLang="zh-TW" sz="1400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400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" altLang="zh-TW" sz="1400" dirty="0">
                <a:solidFill>
                  <a:srgbClr val="C41A16"/>
                </a:solidFill>
                <a:latin typeface="Menlo" panose="020B0609030804020204" pitchFamily="49" charset="0"/>
              </a:rPr>
              <a:t>&lt;sys/</a:t>
            </a:r>
            <a:r>
              <a:rPr lang="en" altLang="zh-TW" sz="1400" dirty="0" err="1">
                <a:solidFill>
                  <a:srgbClr val="C41A16"/>
                </a:solidFill>
                <a:latin typeface="Menlo" panose="020B0609030804020204" pitchFamily="49" charset="0"/>
              </a:rPr>
              <a:t>types.h</a:t>
            </a:r>
            <a:r>
              <a:rPr lang="en" altLang="zh-TW" sz="1400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400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" altLang="zh-TW" sz="1400" dirty="0">
                <a:solidFill>
                  <a:srgbClr val="C41A16"/>
                </a:solidFill>
                <a:latin typeface="Menlo" panose="020B0609030804020204" pitchFamily="49" charset="0"/>
              </a:rPr>
              <a:t>&lt;sys/</a:t>
            </a:r>
            <a:r>
              <a:rPr lang="en" altLang="zh-TW" sz="1400" dirty="0" err="1">
                <a:solidFill>
                  <a:srgbClr val="C41A16"/>
                </a:solidFill>
                <a:latin typeface="Menlo" panose="020B0609030804020204" pitchFamily="49" charset="0"/>
              </a:rPr>
              <a:t>stat.h</a:t>
            </a:r>
            <a:r>
              <a:rPr lang="en" altLang="zh-TW" sz="1400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400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" altLang="zh-TW" sz="1400" dirty="0">
                <a:solidFill>
                  <a:srgbClr val="C41A16"/>
                </a:solidFill>
                <a:latin typeface="Menlo" panose="020B0609030804020204" pitchFamily="49" charset="0"/>
              </a:rPr>
              <a:t>&lt;</a:t>
            </a:r>
            <a:r>
              <a:rPr lang="en" altLang="zh-TW" sz="1400" dirty="0" err="1">
                <a:solidFill>
                  <a:srgbClr val="C41A16"/>
                </a:solidFill>
                <a:latin typeface="Menlo" panose="020B0609030804020204" pitchFamily="49" charset="0"/>
              </a:rPr>
              <a:t>fcntl.h</a:t>
            </a:r>
            <a:r>
              <a:rPr lang="en" altLang="zh-TW" sz="1400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  <a:endParaRPr lang="en" altLang="zh-TW" sz="1400" dirty="0">
              <a:solidFill>
                <a:srgbClr val="64382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" altLang="zh-TW" sz="1400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" altLang="zh-TW" sz="1400" dirty="0">
                <a:solidFill>
                  <a:srgbClr val="C41A16"/>
                </a:solidFill>
                <a:latin typeface="Menlo" panose="020B0609030804020204" pitchFamily="49" charset="0"/>
              </a:rPr>
              <a:t>&lt;</a:t>
            </a:r>
            <a:r>
              <a:rPr lang="en" altLang="zh-TW" sz="1400" dirty="0" err="1">
                <a:solidFill>
                  <a:srgbClr val="C41A16"/>
                </a:solidFill>
                <a:latin typeface="Menlo" panose="020B0609030804020204" pitchFamily="49" charset="0"/>
              </a:rPr>
              <a:t>unistd.h</a:t>
            </a:r>
            <a:r>
              <a:rPr lang="en" altLang="zh-TW" sz="1400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</a:p>
          <a:p>
            <a:pPr marL="342900" indent="-342900">
              <a:buFont typeface="+mj-lt"/>
              <a:buAutoNum type="arabicPeriod"/>
            </a:pPr>
            <a:b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" altLang="zh-TW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" altLang="zh-TW" sz="1400" b="1" dirty="0">
                <a:solidFill>
                  <a:srgbClr val="9B2393"/>
                </a:solidFill>
                <a:latin typeface="Menlo" panose="020B0609030804020204" pitchFamily="49" charset="0"/>
              </a:rPr>
              <a:t>void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per_sec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sz="1400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signum)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400" b="1" dirty="0">
                <a:solidFill>
                  <a:srgbClr val="9B2393"/>
                </a:solidFill>
                <a:latin typeface="Menlo" panose="020B0609030804020204" pitchFamily="49" charset="0"/>
              </a:rPr>
              <a:t>long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ns; </a:t>
            </a:r>
            <a:r>
              <a:rPr lang="en" altLang="zh-TW" sz="1400" i="1" dirty="0">
                <a:solidFill>
                  <a:srgbClr val="536579"/>
                </a:solidFill>
                <a:latin typeface="Menlo" panose="020B0609030804020204" pitchFamily="49" charset="0"/>
              </a:rPr>
              <a:t>// ns</a:t>
            </a:r>
            <a:endParaRPr lang="en" altLang="zh-TW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time_t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s;  </a:t>
            </a:r>
            <a:r>
              <a:rPr lang="en" altLang="zh-TW" sz="1400" i="1" dirty="0">
                <a:solidFill>
                  <a:srgbClr val="536579"/>
                </a:solidFill>
                <a:latin typeface="Menlo" panose="020B0609030804020204" pitchFamily="49" charset="0"/>
              </a:rPr>
              <a:t>// Seconds</a:t>
            </a:r>
            <a:endParaRPr lang="en" altLang="zh-TW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400" b="1" dirty="0">
                <a:solidFill>
                  <a:srgbClr val="9B2393"/>
                </a:solidFill>
                <a:latin typeface="Menlo" panose="020B0609030804020204" pitchFamily="49" charset="0"/>
              </a:rPr>
              <a:t>struct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timespec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spec;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   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clock_gettime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(CLOCK_REALTIME, &amp;spec);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   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s  =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spec.tv_sec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ns =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spec.tv_nsec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400" b="1" dirty="0">
                <a:solidFill>
                  <a:srgbClr val="9B2393"/>
                </a:solidFill>
                <a:latin typeface="Menlo" panose="020B0609030804020204" pitchFamily="49" charset="0"/>
              </a:rPr>
              <a:t>struct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tm*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lt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localtime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(&amp;s);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   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sz="1400" dirty="0">
                <a:solidFill>
                  <a:srgbClr val="C41A16"/>
                </a:solidFill>
                <a:latin typeface="Menlo" panose="020B0609030804020204" pitchFamily="49" charset="0"/>
              </a:rPr>
              <a:t>"Current time: %4d-%02d-%02d,%02d-%02d-%02d,%09ld\n"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lt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-&gt;tm_year+</a:t>
            </a:r>
            <a:r>
              <a:rPr lang="en" altLang="zh-TW" sz="1400" dirty="0">
                <a:solidFill>
                  <a:srgbClr val="1C00CF"/>
                </a:solidFill>
                <a:latin typeface="Menlo" panose="020B0609030804020204" pitchFamily="49" charset="0"/>
              </a:rPr>
              <a:t>1900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lt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-&gt;tm_mon+</a:t>
            </a:r>
            <a:r>
              <a:rPr lang="en" altLang="zh-TW" sz="14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lt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-&gt;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tm_mday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lt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-&gt;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tm_hour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lt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-&gt;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tm_min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lt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-&gt;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tm_sec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, ns);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alarm(</a:t>
            </a:r>
            <a:r>
              <a:rPr lang="en" altLang="zh-TW" sz="14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 marL="342900" indent="-342900">
              <a:buFont typeface="+mj-lt"/>
              <a:buAutoNum type="arabicPeriod"/>
            </a:pPr>
            <a:b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" altLang="zh-TW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" altLang="zh-TW" sz="1400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 main(</a:t>
            </a:r>
            <a:r>
              <a:rPr lang="en" altLang="zh-TW" sz="1400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sz="1400" b="1" dirty="0" err="1">
                <a:solidFill>
                  <a:srgbClr val="000000"/>
                </a:solidFill>
                <a:latin typeface="Menlo" panose="020B0609030804020204" pitchFamily="49" charset="0"/>
              </a:rPr>
              <a:t>argc</a:t>
            </a: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sz="1400" b="1" dirty="0">
                <a:solidFill>
                  <a:srgbClr val="9B2393"/>
                </a:solidFill>
                <a:latin typeface="Menlo" panose="020B0609030804020204" pitchFamily="49" charset="0"/>
              </a:rPr>
              <a:t>char</a:t>
            </a: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** </a:t>
            </a:r>
            <a:r>
              <a:rPr lang="en" altLang="zh-TW" sz="1400" b="1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    close(</a:t>
            </a:r>
            <a:r>
              <a:rPr lang="en" altLang="zh-TW" sz="1400" b="1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    open(</a:t>
            </a:r>
            <a:r>
              <a:rPr lang="en" altLang="zh-TW" sz="1400" b="1" dirty="0">
                <a:solidFill>
                  <a:srgbClr val="C41A16"/>
                </a:solidFill>
                <a:latin typeface="Menlo" panose="020B0609030804020204" pitchFamily="49" charset="0"/>
              </a:rPr>
              <a:t>"/home/</a:t>
            </a:r>
            <a:r>
              <a:rPr lang="en" altLang="zh-TW" sz="1400" b="1" dirty="0" err="1">
                <a:solidFill>
                  <a:srgbClr val="C41A16"/>
                </a:solidFill>
                <a:latin typeface="Menlo" panose="020B0609030804020204" pitchFamily="49" charset="0"/>
              </a:rPr>
              <a:t>shiwulo</a:t>
            </a:r>
            <a:r>
              <a:rPr lang="en" altLang="zh-TW" sz="1400" b="1" dirty="0">
                <a:solidFill>
                  <a:srgbClr val="C41A16"/>
                </a:solidFill>
                <a:latin typeface="Menlo" panose="020B0609030804020204" pitchFamily="49" charset="0"/>
              </a:rPr>
              <a:t>/</a:t>
            </a:r>
            <a:r>
              <a:rPr lang="en" altLang="zh-TW" sz="1400" b="1" dirty="0" err="1">
                <a:solidFill>
                  <a:srgbClr val="C41A16"/>
                </a:solidFill>
                <a:latin typeface="Menlo" panose="020B0609030804020204" pitchFamily="49" charset="0"/>
              </a:rPr>
              <a:t>hello_timer</a:t>
            </a:r>
            <a:r>
              <a:rPr lang="en" altLang="zh-TW" sz="1400" b="1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, O_WRONLY | O_APPEND | O_CREAT,S_IRWXU);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    signal(SIGALRM, </a:t>
            </a:r>
            <a:r>
              <a:rPr lang="en" altLang="zh-TW" sz="1400" b="1" dirty="0" err="1">
                <a:solidFill>
                  <a:srgbClr val="000000"/>
                </a:solidFill>
                <a:latin typeface="Menlo" panose="020B0609030804020204" pitchFamily="49" charset="0"/>
              </a:rPr>
              <a:t>per_sec</a:t>
            </a: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    alarm(</a:t>
            </a:r>
            <a:r>
              <a:rPr lang="en" altLang="zh-TW" sz="1400" b="1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400" b="1" dirty="0" err="1">
                <a:solidFill>
                  <a:srgbClr val="000000"/>
                </a:solidFill>
                <a:latin typeface="Menlo" panose="020B0609030804020204" pitchFamily="49" charset="0"/>
              </a:rPr>
              <a:t>getchar</a:t>
            </a: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();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228208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DEE1570-0107-7949-8943-CB07B776B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上機考提示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94580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0EAA9C7-A668-3147-90C6-00BD5A34C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期中考筆試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3E3D6665-12E9-A24F-9DCF-00FD382EB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考古題絕對要看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235651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C477B35-412D-6B45-870B-CE4E997DA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期末考上機考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36F633A0-47BF-A043-B16C-6E2FF0F64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題組一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會使用</a:t>
            </a:r>
            <a:r>
              <a:rPr kumimoji="1" lang="en-US" altLang="zh-TW" dirty="0" err="1"/>
              <a:t>getpid</a:t>
            </a:r>
            <a:r>
              <a:rPr kumimoji="1" lang="en-US" altLang="zh-TW" dirty="0"/>
              <a:t>()</a:t>
            </a:r>
            <a:r>
              <a:rPr kumimoji="1" lang="zh-TW" altLang="en-US" dirty="0"/>
              <a:t>、會輸出入轉向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執行外部程式（即</a:t>
            </a:r>
            <a:r>
              <a:rPr kumimoji="1" lang="en-US" altLang="zh-TW" dirty="0" err="1"/>
              <a:t>execv</a:t>
            </a:r>
            <a:r>
              <a:rPr kumimoji="1" lang="en-US" altLang="zh-TW" dirty="0"/>
              <a:t>()</a:t>
            </a:r>
            <a:r>
              <a:rPr kumimoji="1" lang="zh-TW" altLang="en-US" dirty="0"/>
              <a:t>）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使用</a:t>
            </a:r>
            <a:r>
              <a:rPr kumimoji="1" lang="en-US" altLang="zh-TW" dirty="0"/>
              <a:t>fork</a:t>
            </a:r>
            <a:r>
              <a:rPr kumimoji="1" lang="zh-TW" altLang="en-US" dirty="0"/>
              <a:t>，讓</a:t>
            </a:r>
            <a:r>
              <a:rPr kumimoji="1" lang="en-US" altLang="zh-TW" dirty="0"/>
              <a:t>child</a:t>
            </a:r>
            <a:r>
              <a:rPr kumimoji="1" lang="zh-CN" altLang="en-US" dirty="0"/>
              <a:t>執行外部程式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使用</a:t>
            </a:r>
            <a:r>
              <a:rPr kumimoji="1" lang="en-US" altLang="zh-CN" dirty="0"/>
              <a:t>wait()</a:t>
            </a:r>
            <a:r>
              <a:rPr kumimoji="1" lang="zh-CN" altLang="en-US" dirty="0"/>
              <a:t>，讓</a:t>
            </a:r>
            <a:r>
              <a:rPr kumimoji="1" lang="en-US" altLang="zh-CN" dirty="0"/>
              <a:t>parent</a:t>
            </a:r>
            <a:r>
              <a:rPr kumimoji="1" lang="zh-CN" altLang="en-US" dirty="0"/>
              <a:t>等</a:t>
            </a:r>
            <a:r>
              <a:rPr kumimoji="1" lang="en-US" altLang="zh-CN" dirty="0"/>
              <a:t>child</a:t>
            </a:r>
          </a:p>
          <a:p>
            <a:r>
              <a:rPr kumimoji="1" lang="zh-CN" altLang="en-US" dirty="0"/>
              <a:t>題組二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會使用</a:t>
            </a:r>
            <a:r>
              <a:rPr kumimoji="1" lang="en-US" altLang="zh-CN" dirty="0"/>
              <a:t>pipe</a:t>
            </a:r>
          </a:p>
          <a:p>
            <a:pPr lvl="1"/>
            <a:r>
              <a:rPr kumimoji="1" lang="zh-CN" altLang="en-US" dirty="0"/>
              <a:t>知道</a:t>
            </a:r>
            <a:r>
              <a:rPr kumimoji="1" lang="en-US" altLang="zh-CN" dirty="0"/>
              <a:t>stdin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stdout</a:t>
            </a:r>
            <a:r>
              <a:rPr kumimoji="1" lang="zh-CN" altLang="en-US" dirty="0"/>
              <a:t>、</a:t>
            </a:r>
            <a:r>
              <a:rPr kumimoji="1" lang="en-US" altLang="zh-CN" dirty="0"/>
              <a:t>stderr</a:t>
            </a:r>
            <a:r>
              <a:rPr kumimoji="1" lang="zh-CN" altLang="en-US" dirty="0"/>
              <a:t>的輸出入轉向</a:t>
            </a:r>
            <a:endParaRPr kumimoji="1" lang="en-US" altLang="zh-CN" dirty="0"/>
          </a:p>
          <a:p>
            <a:r>
              <a:rPr kumimoji="1" lang="zh-CN" altLang="en-US" dirty="0"/>
              <a:t>題組三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會用</a:t>
            </a:r>
            <a:r>
              <a:rPr kumimoji="1" lang="en-US" altLang="zh-CN" dirty="0" err="1"/>
              <a:t>inotify</a:t>
            </a:r>
            <a:r>
              <a:rPr kumimoji="1" lang="zh-CN" altLang="en-US" dirty="0"/>
              <a:t>（強烈建議使用教學上的範例，了解事件的意義）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120786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8AB475-665C-474D-9DF8-DA6E0AA15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念念時間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1DA1F3-2BF9-6442-A84D-24084ED91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要有興趣</a:t>
            </a:r>
            <a:endParaRPr kumimoji="1" lang="en-US" altLang="zh-TW" dirty="0"/>
          </a:p>
          <a:p>
            <a:r>
              <a:rPr kumimoji="1" lang="zh-TW" altLang="en-US" dirty="0"/>
              <a:t>不斷學習</a:t>
            </a:r>
            <a:endParaRPr kumimoji="1" lang="en-US" altLang="zh-TW" dirty="0"/>
          </a:p>
          <a:p>
            <a:r>
              <a:rPr kumimoji="1" lang="zh-TW" altLang="en-US" dirty="0"/>
              <a:t>知道將來的要過怎樣的生活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物價、房價、租屋、車子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伴侶、子女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奢持品</a:t>
            </a:r>
            <a:endParaRPr kumimoji="1" lang="en-US" altLang="zh-TW" dirty="0"/>
          </a:p>
          <a:p>
            <a:r>
              <a:rPr kumimoji="1" lang="zh-TW" altLang="en-US" dirty="0"/>
              <a:t>知道如何過「那樣的生活」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多少薪水，願意花這麼多的薪水聘自己嗎？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一般的期盼是「十倍」的產出</a:t>
            </a:r>
          </a:p>
        </p:txBody>
      </p:sp>
    </p:spTree>
    <p:extLst>
      <p:ext uri="{BB962C8B-B14F-4D97-AF65-F5344CB8AC3E}">
        <p14:creationId xmlns:p14="http://schemas.microsoft.com/office/powerpoint/2010/main" val="3279314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EA5CEB3-76E1-2C45-9F39-3F2CD25EDF64}"/>
              </a:ext>
            </a:extLst>
          </p:cNvPr>
          <p:cNvSpPr/>
          <p:nvPr/>
        </p:nvSpPr>
        <p:spPr>
          <a:xfrm>
            <a:off x="1607344" y="585787"/>
            <a:ext cx="3393281" cy="5464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int main() {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   open(“xxx”);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   close(</a:t>
            </a:r>
            <a:r>
              <a:rPr kumimoji="1" lang="en-US" altLang="zh-TW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r>
              <a:rPr kumimoji="1"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   open(“</a:t>
            </a:r>
            <a:r>
              <a:rPr kumimoji="1" lang="en-US" altLang="zh-TW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myfile</a:t>
            </a:r>
            <a:r>
              <a:rPr kumimoji="1"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向右箭號 4">
            <a:extLst>
              <a:ext uri="{FF2B5EF4-FFF2-40B4-BE49-F238E27FC236}">
                <a16:creationId xmlns:a16="http://schemas.microsoft.com/office/drawing/2014/main" id="{8E45E98D-204E-EE46-AFFB-DE610E07F4C0}"/>
              </a:ext>
            </a:extLst>
          </p:cNvPr>
          <p:cNvSpPr/>
          <p:nvPr/>
        </p:nvSpPr>
        <p:spPr>
          <a:xfrm>
            <a:off x="4650581" y="1757362"/>
            <a:ext cx="1364456" cy="72151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/>
              <a:t>stdout</a:t>
            </a:r>
            <a:endParaRPr kumimoji="1" lang="zh-TW" altLang="en-US" dirty="0"/>
          </a:p>
        </p:txBody>
      </p:sp>
      <p:sp>
        <p:nvSpPr>
          <p:cNvPr id="8" name="向左箭號 7">
            <a:extLst>
              <a:ext uri="{FF2B5EF4-FFF2-40B4-BE49-F238E27FC236}">
                <a16:creationId xmlns:a16="http://schemas.microsoft.com/office/drawing/2014/main" id="{7CE1BFDF-E287-8547-A33E-324824EC09D2}"/>
              </a:ext>
            </a:extLst>
          </p:cNvPr>
          <p:cNvSpPr/>
          <p:nvPr/>
        </p:nvSpPr>
        <p:spPr>
          <a:xfrm>
            <a:off x="4507705" y="742949"/>
            <a:ext cx="1364457" cy="721519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stdin</a:t>
            </a:r>
            <a:endParaRPr kumimoji="1" lang="zh-TW" altLang="en-US" dirty="0"/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CEF5BDC7-79C5-0442-B62D-D2ED3C82EE7A}"/>
              </a:ext>
            </a:extLst>
          </p:cNvPr>
          <p:cNvSpPr/>
          <p:nvPr/>
        </p:nvSpPr>
        <p:spPr>
          <a:xfrm>
            <a:off x="4654152" y="2771775"/>
            <a:ext cx="1364456" cy="72151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stderr</a:t>
            </a:r>
            <a:endParaRPr kumimoji="1" lang="zh-TW" altLang="en-US" dirty="0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20F6E89C-A59C-C343-97DA-7E7EECD239A8}"/>
              </a:ext>
            </a:extLst>
          </p:cNvPr>
          <p:cNvSpPr/>
          <p:nvPr/>
        </p:nvSpPr>
        <p:spPr>
          <a:xfrm>
            <a:off x="995362" y="2045494"/>
            <a:ext cx="683420" cy="49768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D961732-48BE-0C42-AB24-FDC5DDC7D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77" y="1928812"/>
            <a:ext cx="4514850" cy="451485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37EC6D9-2CA2-0F4F-89AA-E8F14073918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83613" y="2699544"/>
            <a:ext cx="1854200" cy="238760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39C81089-CD6D-F340-A7DA-9E23F1622E45}"/>
              </a:ext>
            </a:extLst>
          </p:cNvPr>
          <p:cNvSpPr txBox="1"/>
          <p:nvPr/>
        </p:nvSpPr>
        <p:spPr>
          <a:xfrm>
            <a:off x="8774774" y="3570178"/>
            <a:ext cx="1471878" cy="646331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kumimoji="1" lang="en-US" altLang="zh-TW" sz="3600" dirty="0" err="1">
                <a:solidFill>
                  <a:srgbClr val="FFFC0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Bauhaus 93" pitchFamily="82" charset="0"/>
              </a:rPr>
              <a:t>myfile</a:t>
            </a:r>
            <a:endParaRPr kumimoji="1" lang="zh-TW" altLang="en-US" sz="3600" dirty="0">
              <a:solidFill>
                <a:srgbClr val="FFFC00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Bauhaus 93" pitchFamily="82" charset="0"/>
            </a:endParaRPr>
          </a:p>
        </p:txBody>
      </p:sp>
      <p:sp>
        <p:nvSpPr>
          <p:cNvPr id="14" name="向右箭號 13">
            <a:extLst>
              <a:ext uri="{FF2B5EF4-FFF2-40B4-BE49-F238E27FC236}">
                <a16:creationId xmlns:a16="http://schemas.microsoft.com/office/drawing/2014/main" id="{1360BFC3-7389-0C4C-BA3F-652490C95372}"/>
              </a:ext>
            </a:extLst>
          </p:cNvPr>
          <p:cNvSpPr/>
          <p:nvPr/>
        </p:nvSpPr>
        <p:spPr>
          <a:xfrm>
            <a:off x="995362" y="2612827"/>
            <a:ext cx="683420" cy="49768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5" name="向右箭號 14">
            <a:extLst>
              <a:ext uri="{FF2B5EF4-FFF2-40B4-BE49-F238E27FC236}">
                <a16:creationId xmlns:a16="http://schemas.microsoft.com/office/drawing/2014/main" id="{2348C973-22EE-D44C-A3E8-3E474CEF917F}"/>
              </a:ext>
            </a:extLst>
          </p:cNvPr>
          <p:cNvSpPr/>
          <p:nvPr/>
        </p:nvSpPr>
        <p:spPr>
          <a:xfrm>
            <a:off x="995362" y="3180160"/>
            <a:ext cx="683420" cy="49768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6" name="向右箭號 15">
            <a:extLst>
              <a:ext uri="{FF2B5EF4-FFF2-40B4-BE49-F238E27FC236}">
                <a16:creationId xmlns:a16="http://schemas.microsoft.com/office/drawing/2014/main" id="{620BFE3D-59DA-1549-A7EF-DEEF2AC9EBDE}"/>
              </a:ext>
            </a:extLst>
          </p:cNvPr>
          <p:cNvSpPr/>
          <p:nvPr/>
        </p:nvSpPr>
        <p:spPr>
          <a:xfrm>
            <a:off x="995362" y="3747493"/>
            <a:ext cx="683420" cy="49768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7" name="向右箭號 16">
            <a:extLst>
              <a:ext uri="{FF2B5EF4-FFF2-40B4-BE49-F238E27FC236}">
                <a16:creationId xmlns:a16="http://schemas.microsoft.com/office/drawing/2014/main" id="{E9A69287-8ABC-964D-91E3-CFB4EB164B2D}"/>
              </a:ext>
            </a:extLst>
          </p:cNvPr>
          <p:cNvSpPr/>
          <p:nvPr/>
        </p:nvSpPr>
        <p:spPr>
          <a:xfrm>
            <a:off x="995362" y="4314825"/>
            <a:ext cx="683420" cy="49768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3ECC2F7-2232-E74F-9F08-0FCFB424EF60}"/>
              </a:ext>
            </a:extLst>
          </p:cNvPr>
          <p:cNvSpPr/>
          <p:nvPr/>
        </p:nvSpPr>
        <p:spPr>
          <a:xfrm>
            <a:off x="6075759" y="811320"/>
            <a:ext cx="4187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solidFill>
                  <a:srgbClr val="FFFC0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Bauhaus 93" pitchFamily="82" charset="0"/>
              </a:rPr>
              <a:t>0</a:t>
            </a:r>
            <a:endParaRPr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3C576B7-4D10-9F4A-A70C-4E5870B0371C}"/>
              </a:ext>
            </a:extLst>
          </p:cNvPr>
          <p:cNvSpPr/>
          <p:nvPr/>
        </p:nvSpPr>
        <p:spPr>
          <a:xfrm>
            <a:off x="6075759" y="2819728"/>
            <a:ext cx="4187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solidFill>
                  <a:srgbClr val="FFFC0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Bauhaus 93" pitchFamily="82" charset="0"/>
              </a:rPr>
              <a:t>2</a:t>
            </a:r>
            <a:endParaRPr lang="zh-TW" altLang="en-US" sz="3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72B398F-07A2-7D4D-8F63-5747CA49D6B8}"/>
              </a:ext>
            </a:extLst>
          </p:cNvPr>
          <p:cNvSpPr/>
          <p:nvPr/>
        </p:nvSpPr>
        <p:spPr>
          <a:xfrm>
            <a:off x="6075759" y="1849546"/>
            <a:ext cx="4187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solidFill>
                  <a:srgbClr val="FFFC0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Bauhaus 93" pitchFamily="82" charset="0"/>
              </a:rPr>
              <a:t>1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882628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EA5CEB3-76E1-2C45-9F39-3F2CD25EDF64}"/>
              </a:ext>
            </a:extLst>
          </p:cNvPr>
          <p:cNvSpPr/>
          <p:nvPr/>
        </p:nvSpPr>
        <p:spPr>
          <a:xfrm>
            <a:off x="1607344" y="585787"/>
            <a:ext cx="3393281" cy="5464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int main() {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   open(“xxx”);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   close(</a:t>
            </a:r>
            <a:r>
              <a:rPr kumimoji="1" lang="en-US" altLang="zh-TW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r>
              <a:rPr kumimoji="1"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   open(“</a:t>
            </a:r>
            <a:r>
              <a:rPr kumimoji="1" lang="en-US" altLang="zh-TW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myfile</a:t>
            </a:r>
            <a:r>
              <a:rPr kumimoji="1"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向右箭號 4">
            <a:extLst>
              <a:ext uri="{FF2B5EF4-FFF2-40B4-BE49-F238E27FC236}">
                <a16:creationId xmlns:a16="http://schemas.microsoft.com/office/drawing/2014/main" id="{8E45E98D-204E-EE46-AFFB-DE610E07F4C0}"/>
              </a:ext>
            </a:extLst>
          </p:cNvPr>
          <p:cNvSpPr/>
          <p:nvPr/>
        </p:nvSpPr>
        <p:spPr>
          <a:xfrm>
            <a:off x="4650581" y="1757362"/>
            <a:ext cx="1364456" cy="72151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/>
              <a:t>stdout</a:t>
            </a:r>
            <a:endParaRPr kumimoji="1" lang="zh-TW" altLang="en-US" dirty="0"/>
          </a:p>
        </p:txBody>
      </p:sp>
      <p:sp>
        <p:nvSpPr>
          <p:cNvPr id="8" name="向左箭號 7">
            <a:extLst>
              <a:ext uri="{FF2B5EF4-FFF2-40B4-BE49-F238E27FC236}">
                <a16:creationId xmlns:a16="http://schemas.microsoft.com/office/drawing/2014/main" id="{7CE1BFDF-E287-8547-A33E-324824EC09D2}"/>
              </a:ext>
            </a:extLst>
          </p:cNvPr>
          <p:cNvSpPr/>
          <p:nvPr/>
        </p:nvSpPr>
        <p:spPr>
          <a:xfrm>
            <a:off x="4507705" y="742949"/>
            <a:ext cx="1364457" cy="721519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stdin</a:t>
            </a:r>
            <a:endParaRPr kumimoji="1" lang="zh-TW" altLang="en-US" dirty="0"/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CEF5BDC7-79C5-0442-B62D-D2ED3C82EE7A}"/>
              </a:ext>
            </a:extLst>
          </p:cNvPr>
          <p:cNvSpPr/>
          <p:nvPr/>
        </p:nvSpPr>
        <p:spPr>
          <a:xfrm>
            <a:off x="4654152" y="2771775"/>
            <a:ext cx="1364456" cy="72151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stderr</a:t>
            </a:r>
            <a:endParaRPr kumimoji="1" lang="zh-TW" altLang="en-US" dirty="0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20F6E89C-A59C-C343-97DA-7E7EECD239A8}"/>
              </a:ext>
            </a:extLst>
          </p:cNvPr>
          <p:cNvSpPr/>
          <p:nvPr/>
        </p:nvSpPr>
        <p:spPr>
          <a:xfrm>
            <a:off x="995362" y="2045494"/>
            <a:ext cx="683420" cy="49768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D961732-48BE-0C42-AB24-FDC5DDC7D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77" y="1928812"/>
            <a:ext cx="4514850" cy="451485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37EC6D9-2CA2-0F4F-89AA-E8F14073918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58115" y="1986360"/>
            <a:ext cx="1854200" cy="238760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39C81089-CD6D-F340-A7DA-9E23F1622E45}"/>
              </a:ext>
            </a:extLst>
          </p:cNvPr>
          <p:cNvSpPr txBox="1"/>
          <p:nvPr/>
        </p:nvSpPr>
        <p:spPr>
          <a:xfrm>
            <a:off x="7949276" y="2856994"/>
            <a:ext cx="1471878" cy="646331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kumimoji="1" lang="en-US" altLang="zh-TW" sz="3600" dirty="0" err="1">
                <a:solidFill>
                  <a:srgbClr val="FFFC0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Bauhaus 93" pitchFamily="82" charset="0"/>
              </a:rPr>
              <a:t>myfile</a:t>
            </a:r>
            <a:endParaRPr kumimoji="1" lang="zh-TW" altLang="en-US" sz="3600" dirty="0">
              <a:solidFill>
                <a:srgbClr val="FFFC00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Bauhaus 93" pitchFamily="82" charset="0"/>
            </a:endParaRPr>
          </a:p>
        </p:txBody>
      </p:sp>
      <p:sp>
        <p:nvSpPr>
          <p:cNvPr id="14" name="向右箭號 13">
            <a:extLst>
              <a:ext uri="{FF2B5EF4-FFF2-40B4-BE49-F238E27FC236}">
                <a16:creationId xmlns:a16="http://schemas.microsoft.com/office/drawing/2014/main" id="{1360BFC3-7389-0C4C-BA3F-652490C95372}"/>
              </a:ext>
            </a:extLst>
          </p:cNvPr>
          <p:cNvSpPr/>
          <p:nvPr/>
        </p:nvSpPr>
        <p:spPr>
          <a:xfrm>
            <a:off x="995362" y="2612827"/>
            <a:ext cx="683420" cy="49768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5" name="向右箭號 14">
            <a:extLst>
              <a:ext uri="{FF2B5EF4-FFF2-40B4-BE49-F238E27FC236}">
                <a16:creationId xmlns:a16="http://schemas.microsoft.com/office/drawing/2014/main" id="{2348C973-22EE-D44C-A3E8-3E474CEF917F}"/>
              </a:ext>
            </a:extLst>
          </p:cNvPr>
          <p:cNvSpPr/>
          <p:nvPr/>
        </p:nvSpPr>
        <p:spPr>
          <a:xfrm>
            <a:off x="995362" y="3180160"/>
            <a:ext cx="683420" cy="49768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6" name="向右箭號 15">
            <a:extLst>
              <a:ext uri="{FF2B5EF4-FFF2-40B4-BE49-F238E27FC236}">
                <a16:creationId xmlns:a16="http://schemas.microsoft.com/office/drawing/2014/main" id="{620BFE3D-59DA-1549-A7EF-DEEF2AC9EBDE}"/>
              </a:ext>
            </a:extLst>
          </p:cNvPr>
          <p:cNvSpPr/>
          <p:nvPr/>
        </p:nvSpPr>
        <p:spPr>
          <a:xfrm>
            <a:off x="995362" y="3747493"/>
            <a:ext cx="683420" cy="49768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7" name="向右箭號 16">
            <a:extLst>
              <a:ext uri="{FF2B5EF4-FFF2-40B4-BE49-F238E27FC236}">
                <a16:creationId xmlns:a16="http://schemas.microsoft.com/office/drawing/2014/main" id="{E9A69287-8ABC-964D-91E3-CFB4EB164B2D}"/>
              </a:ext>
            </a:extLst>
          </p:cNvPr>
          <p:cNvSpPr/>
          <p:nvPr/>
        </p:nvSpPr>
        <p:spPr>
          <a:xfrm>
            <a:off x="995362" y="4314825"/>
            <a:ext cx="683420" cy="49768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3ECC2F7-2232-E74F-9F08-0FCFB424EF60}"/>
              </a:ext>
            </a:extLst>
          </p:cNvPr>
          <p:cNvSpPr/>
          <p:nvPr/>
        </p:nvSpPr>
        <p:spPr>
          <a:xfrm>
            <a:off x="6075759" y="811320"/>
            <a:ext cx="4187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solidFill>
                  <a:srgbClr val="FFFC0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Bauhaus 93" pitchFamily="82" charset="0"/>
              </a:rPr>
              <a:t>0</a:t>
            </a:r>
            <a:endParaRPr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3C576B7-4D10-9F4A-A70C-4E5870B0371C}"/>
              </a:ext>
            </a:extLst>
          </p:cNvPr>
          <p:cNvSpPr/>
          <p:nvPr/>
        </p:nvSpPr>
        <p:spPr>
          <a:xfrm>
            <a:off x="6075759" y="2819728"/>
            <a:ext cx="4187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solidFill>
                  <a:srgbClr val="FFFC0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Bauhaus 93" pitchFamily="82" charset="0"/>
              </a:rPr>
              <a:t>2</a:t>
            </a:r>
            <a:endParaRPr lang="zh-TW" altLang="en-US" sz="3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72B398F-07A2-7D4D-8F63-5747CA49D6B8}"/>
              </a:ext>
            </a:extLst>
          </p:cNvPr>
          <p:cNvSpPr/>
          <p:nvPr/>
        </p:nvSpPr>
        <p:spPr>
          <a:xfrm>
            <a:off x="6075759" y="1849546"/>
            <a:ext cx="4187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solidFill>
                  <a:srgbClr val="FFFC0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Bauhaus 93" pitchFamily="82" charset="0"/>
              </a:rPr>
              <a:t>1</a:t>
            </a:r>
            <a:endParaRPr lang="zh-TW" altLang="en-US" sz="3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A95BD41-8EC9-9545-8510-076C584C76BA}"/>
              </a:ext>
            </a:extLst>
          </p:cNvPr>
          <p:cNvSpPr/>
          <p:nvPr/>
        </p:nvSpPr>
        <p:spPr>
          <a:xfrm>
            <a:off x="6075759" y="3854559"/>
            <a:ext cx="4187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solidFill>
                  <a:srgbClr val="FFFC0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Bauhaus 93" pitchFamily="82" charset="0"/>
              </a:rPr>
              <a:t>3</a:t>
            </a:r>
            <a:endParaRPr lang="zh-TW" altLang="en-US" sz="3200" dirty="0"/>
          </a:p>
        </p:txBody>
      </p:sp>
      <p:sp>
        <p:nvSpPr>
          <p:cNvPr id="18" name="向右箭號 17">
            <a:extLst>
              <a:ext uri="{FF2B5EF4-FFF2-40B4-BE49-F238E27FC236}">
                <a16:creationId xmlns:a16="http://schemas.microsoft.com/office/drawing/2014/main" id="{606E41DC-17F2-304D-81AA-CECE06C6C5BC}"/>
              </a:ext>
            </a:extLst>
          </p:cNvPr>
          <p:cNvSpPr/>
          <p:nvPr/>
        </p:nvSpPr>
        <p:spPr>
          <a:xfrm>
            <a:off x="4650581" y="3747493"/>
            <a:ext cx="1364456" cy="72151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xxx</a:t>
            </a:r>
            <a:endParaRPr kumimoji="1" lang="zh-TW" altLang="en-US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976A03C9-D172-3E45-BC2B-CB142855FC6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98152" y="3996334"/>
            <a:ext cx="1126204" cy="1450181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BC6CC885-9FF3-DA4B-BBCF-47271915DF36}"/>
              </a:ext>
            </a:extLst>
          </p:cNvPr>
          <p:cNvSpPr txBox="1"/>
          <p:nvPr/>
        </p:nvSpPr>
        <p:spPr>
          <a:xfrm>
            <a:off x="10503436" y="4398258"/>
            <a:ext cx="915635" cy="646331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solidFill>
                  <a:srgbClr val="FFFC0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Bauhaus 93" pitchFamily="82" charset="0"/>
              </a:rPr>
              <a:t>xxx</a:t>
            </a:r>
            <a:endParaRPr kumimoji="1" lang="zh-TW" altLang="en-US" sz="3600" dirty="0">
              <a:solidFill>
                <a:srgbClr val="FFFC00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Bauhaus 93" pitchFamily="82" charset="0"/>
            </a:endParaRPr>
          </a:p>
        </p:txBody>
      </p:sp>
      <p:cxnSp>
        <p:nvCxnSpPr>
          <p:cNvPr id="3" name="肘形接點 2">
            <a:extLst>
              <a:ext uri="{FF2B5EF4-FFF2-40B4-BE49-F238E27FC236}">
                <a16:creationId xmlns:a16="http://schemas.microsoft.com/office/drawing/2014/main" id="{B309B46E-A719-C343-A42D-795C40EF9C5C}"/>
              </a:ext>
            </a:extLst>
          </p:cNvPr>
          <p:cNvCxnSpPr>
            <a:stCxn id="24" idx="3"/>
            <a:endCxn id="19" idx="1"/>
          </p:cNvCxnSpPr>
          <p:nvPr/>
        </p:nvCxnSpPr>
        <p:spPr>
          <a:xfrm>
            <a:off x="6494463" y="4146947"/>
            <a:ext cx="3903689" cy="574478"/>
          </a:xfrm>
          <a:prstGeom prst="bentConnector3">
            <a:avLst>
              <a:gd name="adj1" fmla="val 20354"/>
            </a:avLst>
          </a:prstGeom>
          <a:ln w="76200">
            <a:solidFill>
              <a:schemeClr val="tx1"/>
            </a:solidFill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0064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EA5CEB3-76E1-2C45-9F39-3F2CD25EDF64}"/>
              </a:ext>
            </a:extLst>
          </p:cNvPr>
          <p:cNvSpPr/>
          <p:nvPr/>
        </p:nvSpPr>
        <p:spPr>
          <a:xfrm>
            <a:off x="1607344" y="585787"/>
            <a:ext cx="3393281" cy="5464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int main() {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   open(“xxx”);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   close(</a:t>
            </a:r>
            <a:r>
              <a:rPr kumimoji="1" lang="en-US" altLang="zh-TW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r>
              <a:rPr kumimoji="1"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   open(“</a:t>
            </a:r>
            <a:r>
              <a:rPr kumimoji="1" lang="en-US" altLang="zh-TW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myfile</a:t>
            </a:r>
            <a:r>
              <a:rPr kumimoji="1"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向右箭號 4">
            <a:extLst>
              <a:ext uri="{FF2B5EF4-FFF2-40B4-BE49-F238E27FC236}">
                <a16:creationId xmlns:a16="http://schemas.microsoft.com/office/drawing/2014/main" id="{8E45E98D-204E-EE46-AFFB-DE610E07F4C0}"/>
              </a:ext>
            </a:extLst>
          </p:cNvPr>
          <p:cNvSpPr/>
          <p:nvPr/>
        </p:nvSpPr>
        <p:spPr>
          <a:xfrm>
            <a:off x="4650581" y="1757362"/>
            <a:ext cx="1364456" cy="721519"/>
          </a:xfrm>
          <a:prstGeom prst="rightArrow">
            <a:avLst/>
          </a:prstGeom>
          <a:noFill/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stdout</a:t>
            </a:r>
            <a:endParaRPr kumimoji="1" lang="zh-TW" altLang="en-US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8" name="向左箭號 7">
            <a:extLst>
              <a:ext uri="{FF2B5EF4-FFF2-40B4-BE49-F238E27FC236}">
                <a16:creationId xmlns:a16="http://schemas.microsoft.com/office/drawing/2014/main" id="{7CE1BFDF-E287-8547-A33E-324824EC09D2}"/>
              </a:ext>
            </a:extLst>
          </p:cNvPr>
          <p:cNvSpPr/>
          <p:nvPr/>
        </p:nvSpPr>
        <p:spPr>
          <a:xfrm>
            <a:off x="4507705" y="742949"/>
            <a:ext cx="1364457" cy="721519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stdin</a:t>
            </a:r>
            <a:endParaRPr kumimoji="1" lang="zh-TW" altLang="en-US" dirty="0"/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CEF5BDC7-79C5-0442-B62D-D2ED3C82EE7A}"/>
              </a:ext>
            </a:extLst>
          </p:cNvPr>
          <p:cNvSpPr/>
          <p:nvPr/>
        </p:nvSpPr>
        <p:spPr>
          <a:xfrm>
            <a:off x="4654152" y="2771775"/>
            <a:ext cx="1364456" cy="72151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stderr</a:t>
            </a:r>
            <a:endParaRPr kumimoji="1" lang="zh-TW" altLang="en-US" dirty="0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20F6E89C-A59C-C343-97DA-7E7EECD239A8}"/>
              </a:ext>
            </a:extLst>
          </p:cNvPr>
          <p:cNvSpPr/>
          <p:nvPr/>
        </p:nvSpPr>
        <p:spPr>
          <a:xfrm>
            <a:off x="995362" y="2045494"/>
            <a:ext cx="683420" cy="49768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D961732-48BE-0C42-AB24-FDC5DDC7D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77" y="1928812"/>
            <a:ext cx="4514850" cy="451485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37EC6D9-2CA2-0F4F-89AA-E8F14073918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58115" y="1986360"/>
            <a:ext cx="1854200" cy="238760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39C81089-CD6D-F340-A7DA-9E23F1622E45}"/>
              </a:ext>
            </a:extLst>
          </p:cNvPr>
          <p:cNvSpPr txBox="1"/>
          <p:nvPr/>
        </p:nvSpPr>
        <p:spPr>
          <a:xfrm>
            <a:off x="7949276" y="2856994"/>
            <a:ext cx="1471878" cy="646331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kumimoji="1" lang="en-US" altLang="zh-TW" sz="3600" dirty="0" err="1">
                <a:solidFill>
                  <a:srgbClr val="FFFC0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Bauhaus 93" pitchFamily="82" charset="0"/>
              </a:rPr>
              <a:t>myfile</a:t>
            </a:r>
            <a:endParaRPr kumimoji="1" lang="zh-TW" altLang="en-US" sz="3600" dirty="0">
              <a:solidFill>
                <a:srgbClr val="FFFC00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Bauhaus 93" pitchFamily="82" charset="0"/>
            </a:endParaRPr>
          </a:p>
        </p:txBody>
      </p:sp>
      <p:sp>
        <p:nvSpPr>
          <p:cNvPr id="14" name="向右箭號 13">
            <a:extLst>
              <a:ext uri="{FF2B5EF4-FFF2-40B4-BE49-F238E27FC236}">
                <a16:creationId xmlns:a16="http://schemas.microsoft.com/office/drawing/2014/main" id="{1360BFC3-7389-0C4C-BA3F-652490C95372}"/>
              </a:ext>
            </a:extLst>
          </p:cNvPr>
          <p:cNvSpPr/>
          <p:nvPr/>
        </p:nvSpPr>
        <p:spPr>
          <a:xfrm>
            <a:off x="995362" y="2612827"/>
            <a:ext cx="683420" cy="49768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5" name="向右箭號 14">
            <a:extLst>
              <a:ext uri="{FF2B5EF4-FFF2-40B4-BE49-F238E27FC236}">
                <a16:creationId xmlns:a16="http://schemas.microsoft.com/office/drawing/2014/main" id="{2348C973-22EE-D44C-A3E8-3E474CEF917F}"/>
              </a:ext>
            </a:extLst>
          </p:cNvPr>
          <p:cNvSpPr/>
          <p:nvPr/>
        </p:nvSpPr>
        <p:spPr>
          <a:xfrm>
            <a:off x="995362" y="3180160"/>
            <a:ext cx="683420" cy="49768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6" name="向右箭號 15">
            <a:extLst>
              <a:ext uri="{FF2B5EF4-FFF2-40B4-BE49-F238E27FC236}">
                <a16:creationId xmlns:a16="http://schemas.microsoft.com/office/drawing/2014/main" id="{620BFE3D-59DA-1549-A7EF-DEEF2AC9EBDE}"/>
              </a:ext>
            </a:extLst>
          </p:cNvPr>
          <p:cNvSpPr/>
          <p:nvPr/>
        </p:nvSpPr>
        <p:spPr>
          <a:xfrm>
            <a:off x="995362" y="3747493"/>
            <a:ext cx="683420" cy="49768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7" name="向右箭號 16">
            <a:extLst>
              <a:ext uri="{FF2B5EF4-FFF2-40B4-BE49-F238E27FC236}">
                <a16:creationId xmlns:a16="http://schemas.microsoft.com/office/drawing/2014/main" id="{E9A69287-8ABC-964D-91E3-CFB4EB164B2D}"/>
              </a:ext>
            </a:extLst>
          </p:cNvPr>
          <p:cNvSpPr/>
          <p:nvPr/>
        </p:nvSpPr>
        <p:spPr>
          <a:xfrm>
            <a:off x="995362" y="4314825"/>
            <a:ext cx="683420" cy="49768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3ECC2F7-2232-E74F-9F08-0FCFB424EF60}"/>
              </a:ext>
            </a:extLst>
          </p:cNvPr>
          <p:cNvSpPr/>
          <p:nvPr/>
        </p:nvSpPr>
        <p:spPr>
          <a:xfrm>
            <a:off x="6075759" y="811320"/>
            <a:ext cx="4187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solidFill>
                  <a:srgbClr val="FFFC0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Bauhaus 93" pitchFamily="82" charset="0"/>
              </a:rPr>
              <a:t>0</a:t>
            </a:r>
            <a:endParaRPr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3C576B7-4D10-9F4A-A70C-4E5870B0371C}"/>
              </a:ext>
            </a:extLst>
          </p:cNvPr>
          <p:cNvSpPr/>
          <p:nvPr/>
        </p:nvSpPr>
        <p:spPr>
          <a:xfrm>
            <a:off x="6075759" y="2819728"/>
            <a:ext cx="4187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solidFill>
                  <a:srgbClr val="FFFC0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Bauhaus 93" pitchFamily="82" charset="0"/>
              </a:rPr>
              <a:t>2</a:t>
            </a:r>
            <a:endParaRPr lang="zh-TW" altLang="en-US" sz="3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72B398F-07A2-7D4D-8F63-5747CA49D6B8}"/>
              </a:ext>
            </a:extLst>
          </p:cNvPr>
          <p:cNvSpPr/>
          <p:nvPr/>
        </p:nvSpPr>
        <p:spPr>
          <a:xfrm>
            <a:off x="6075759" y="1849546"/>
            <a:ext cx="4187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solidFill>
                  <a:srgbClr val="FFFC0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Bauhaus 93" pitchFamily="82" charset="0"/>
              </a:rPr>
              <a:t>1</a:t>
            </a:r>
            <a:endParaRPr lang="zh-TW" altLang="en-US" sz="3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A95BD41-8EC9-9545-8510-076C584C76BA}"/>
              </a:ext>
            </a:extLst>
          </p:cNvPr>
          <p:cNvSpPr/>
          <p:nvPr/>
        </p:nvSpPr>
        <p:spPr>
          <a:xfrm>
            <a:off x="6075759" y="3854559"/>
            <a:ext cx="4187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solidFill>
                  <a:srgbClr val="FFFC0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Bauhaus 93" pitchFamily="82" charset="0"/>
              </a:rPr>
              <a:t>3</a:t>
            </a:r>
            <a:endParaRPr lang="zh-TW" altLang="en-US" sz="3200" dirty="0"/>
          </a:p>
        </p:txBody>
      </p:sp>
      <p:sp>
        <p:nvSpPr>
          <p:cNvPr id="18" name="向右箭號 17">
            <a:extLst>
              <a:ext uri="{FF2B5EF4-FFF2-40B4-BE49-F238E27FC236}">
                <a16:creationId xmlns:a16="http://schemas.microsoft.com/office/drawing/2014/main" id="{606E41DC-17F2-304D-81AA-CECE06C6C5BC}"/>
              </a:ext>
            </a:extLst>
          </p:cNvPr>
          <p:cNvSpPr/>
          <p:nvPr/>
        </p:nvSpPr>
        <p:spPr>
          <a:xfrm>
            <a:off x="4650581" y="3747493"/>
            <a:ext cx="1364456" cy="72151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xxx</a:t>
            </a:r>
            <a:endParaRPr kumimoji="1" lang="zh-TW" altLang="en-US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976A03C9-D172-3E45-BC2B-CB142855FC6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98152" y="3996334"/>
            <a:ext cx="1126204" cy="1450181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BC6CC885-9FF3-DA4B-BBCF-47271915DF36}"/>
              </a:ext>
            </a:extLst>
          </p:cNvPr>
          <p:cNvSpPr txBox="1"/>
          <p:nvPr/>
        </p:nvSpPr>
        <p:spPr>
          <a:xfrm>
            <a:off x="10503436" y="4398258"/>
            <a:ext cx="915635" cy="646331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solidFill>
                  <a:srgbClr val="FFFC0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Bauhaus 93" pitchFamily="82" charset="0"/>
              </a:rPr>
              <a:t>xxx</a:t>
            </a:r>
            <a:endParaRPr kumimoji="1" lang="zh-TW" altLang="en-US" sz="3600" dirty="0">
              <a:solidFill>
                <a:srgbClr val="FFFC00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Bauhaus 93" pitchFamily="82" charset="0"/>
            </a:endParaRPr>
          </a:p>
        </p:txBody>
      </p:sp>
      <p:cxnSp>
        <p:nvCxnSpPr>
          <p:cNvPr id="3" name="肘形接點 2">
            <a:extLst>
              <a:ext uri="{FF2B5EF4-FFF2-40B4-BE49-F238E27FC236}">
                <a16:creationId xmlns:a16="http://schemas.microsoft.com/office/drawing/2014/main" id="{B309B46E-A719-C343-A42D-795C40EF9C5C}"/>
              </a:ext>
            </a:extLst>
          </p:cNvPr>
          <p:cNvCxnSpPr>
            <a:stCxn id="24" idx="3"/>
            <a:endCxn id="19" idx="1"/>
          </p:cNvCxnSpPr>
          <p:nvPr/>
        </p:nvCxnSpPr>
        <p:spPr>
          <a:xfrm>
            <a:off x="6494463" y="4146947"/>
            <a:ext cx="3903689" cy="574478"/>
          </a:xfrm>
          <a:prstGeom prst="bentConnector3">
            <a:avLst>
              <a:gd name="adj1" fmla="val 20354"/>
            </a:avLst>
          </a:prstGeom>
          <a:ln w="76200">
            <a:solidFill>
              <a:schemeClr val="tx1"/>
            </a:solidFill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765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EA5CEB3-76E1-2C45-9F39-3F2CD25EDF64}"/>
              </a:ext>
            </a:extLst>
          </p:cNvPr>
          <p:cNvSpPr/>
          <p:nvPr/>
        </p:nvSpPr>
        <p:spPr>
          <a:xfrm>
            <a:off x="1607344" y="585787"/>
            <a:ext cx="3393281" cy="5464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int main() {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   open(“xxx”);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   close(</a:t>
            </a:r>
            <a:r>
              <a:rPr kumimoji="1" lang="en-US" altLang="zh-TW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r>
              <a:rPr kumimoji="1"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   open(“</a:t>
            </a:r>
            <a:r>
              <a:rPr kumimoji="1" lang="en-US" altLang="zh-TW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myfile</a:t>
            </a:r>
            <a:r>
              <a:rPr kumimoji="1"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向右箭號 4">
            <a:extLst>
              <a:ext uri="{FF2B5EF4-FFF2-40B4-BE49-F238E27FC236}">
                <a16:creationId xmlns:a16="http://schemas.microsoft.com/office/drawing/2014/main" id="{8E45E98D-204E-EE46-AFFB-DE610E07F4C0}"/>
              </a:ext>
            </a:extLst>
          </p:cNvPr>
          <p:cNvSpPr/>
          <p:nvPr/>
        </p:nvSpPr>
        <p:spPr>
          <a:xfrm>
            <a:off x="4650581" y="1757362"/>
            <a:ext cx="1364456" cy="721519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stdout</a:t>
            </a:r>
            <a:endParaRPr kumimoji="1" lang="zh-TW" altLang="en-US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8" name="向左箭號 7">
            <a:extLst>
              <a:ext uri="{FF2B5EF4-FFF2-40B4-BE49-F238E27FC236}">
                <a16:creationId xmlns:a16="http://schemas.microsoft.com/office/drawing/2014/main" id="{7CE1BFDF-E287-8547-A33E-324824EC09D2}"/>
              </a:ext>
            </a:extLst>
          </p:cNvPr>
          <p:cNvSpPr/>
          <p:nvPr/>
        </p:nvSpPr>
        <p:spPr>
          <a:xfrm>
            <a:off x="4507705" y="742949"/>
            <a:ext cx="1364457" cy="721519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stdin</a:t>
            </a:r>
            <a:endParaRPr kumimoji="1" lang="zh-TW" altLang="en-US" dirty="0"/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CEF5BDC7-79C5-0442-B62D-D2ED3C82EE7A}"/>
              </a:ext>
            </a:extLst>
          </p:cNvPr>
          <p:cNvSpPr/>
          <p:nvPr/>
        </p:nvSpPr>
        <p:spPr>
          <a:xfrm>
            <a:off x="4654152" y="2771775"/>
            <a:ext cx="1364456" cy="72151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stderr</a:t>
            </a:r>
            <a:endParaRPr kumimoji="1" lang="zh-TW" altLang="en-US" dirty="0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20F6E89C-A59C-C343-97DA-7E7EECD239A8}"/>
              </a:ext>
            </a:extLst>
          </p:cNvPr>
          <p:cNvSpPr/>
          <p:nvPr/>
        </p:nvSpPr>
        <p:spPr>
          <a:xfrm>
            <a:off x="995362" y="2045494"/>
            <a:ext cx="683420" cy="49768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D961732-48BE-0C42-AB24-FDC5DDC7D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77" y="1928812"/>
            <a:ext cx="4514850" cy="451485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37EC6D9-2CA2-0F4F-89AA-E8F14073918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58115" y="1986360"/>
            <a:ext cx="1854200" cy="238760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39C81089-CD6D-F340-A7DA-9E23F1622E45}"/>
              </a:ext>
            </a:extLst>
          </p:cNvPr>
          <p:cNvSpPr txBox="1"/>
          <p:nvPr/>
        </p:nvSpPr>
        <p:spPr>
          <a:xfrm>
            <a:off x="7949276" y="2856994"/>
            <a:ext cx="1471878" cy="646331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kumimoji="1" lang="en-US" altLang="zh-TW" sz="3600" dirty="0" err="1">
                <a:solidFill>
                  <a:srgbClr val="FFFC0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Bauhaus 93" pitchFamily="82" charset="0"/>
              </a:rPr>
              <a:t>myfile</a:t>
            </a:r>
            <a:endParaRPr kumimoji="1" lang="zh-TW" altLang="en-US" sz="3600" dirty="0">
              <a:solidFill>
                <a:srgbClr val="FFFC00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Bauhaus 93" pitchFamily="82" charset="0"/>
            </a:endParaRPr>
          </a:p>
        </p:txBody>
      </p:sp>
      <p:sp>
        <p:nvSpPr>
          <p:cNvPr id="14" name="向右箭號 13">
            <a:extLst>
              <a:ext uri="{FF2B5EF4-FFF2-40B4-BE49-F238E27FC236}">
                <a16:creationId xmlns:a16="http://schemas.microsoft.com/office/drawing/2014/main" id="{1360BFC3-7389-0C4C-BA3F-652490C95372}"/>
              </a:ext>
            </a:extLst>
          </p:cNvPr>
          <p:cNvSpPr/>
          <p:nvPr/>
        </p:nvSpPr>
        <p:spPr>
          <a:xfrm>
            <a:off x="995362" y="2612827"/>
            <a:ext cx="683420" cy="49768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5" name="向右箭號 14">
            <a:extLst>
              <a:ext uri="{FF2B5EF4-FFF2-40B4-BE49-F238E27FC236}">
                <a16:creationId xmlns:a16="http://schemas.microsoft.com/office/drawing/2014/main" id="{2348C973-22EE-D44C-A3E8-3E474CEF917F}"/>
              </a:ext>
            </a:extLst>
          </p:cNvPr>
          <p:cNvSpPr/>
          <p:nvPr/>
        </p:nvSpPr>
        <p:spPr>
          <a:xfrm>
            <a:off x="995362" y="3180160"/>
            <a:ext cx="683420" cy="49768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6" name="向右箭號 15">
            <a:extLst>
              <a:ext uri="{FF2B5EF4-FFF2-40B4-BE49-F238E27FC236}">
                <a16:creationId xmlns:a16="http://schemas.microsoft.com/office/drawing/2014/main" id="{620BFE3D-59DA-1549-A7EF-DEEF2AC9EBDE}"/>
              </a:ext>
            </a:extLst>
          </p:cNvPr>
          <p:cNvSpPr/>
          <p:nvPr/>
        </p:nvSpPr>
        <p:spPr>
          <a:xfrm>
            <a:off x="995362" y="3747493"/>
            <a:ext cx="683420" cy="49768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7" name="向右箭號 16">
            <a:extLst>
              <a:ext uri="{FF2B5EF4-FFF2-40B4-BE49-F238E27FC236}">
                <a16:creationId xmlns:a16="http://schemas.microsoft.com/office/drawing/2014/main" id="{E9A69287-8ABC-964D-91E3-CFB4EB164B2D}"/>
              </a:ext>
            </a:extLst>
          </p:cNvPr>
          <p:cNvSpPr/>
          <p:nvPr/>
        </p:nvSpPr>
        <p:spPr>
          <a:xfrm>
            <a:off x="995362" y="4314825"/>
            <a:ext cx="683420" cy="49768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3ECC2F7-2232-E74F-9F08-0FCFB424EF60}"/>
              </a:ext>
            </a:extLst>
          </p:cNvPr>
          <p:cNvSpPr/>
          <p:nvPr/>
        </p:nvSpPr>
        <p:spPr>
          <a:xfrm>
            <a:off x="6075759" y="811320"/>
            <a:ext cx="4187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solidFill>
                  <a:srgbClr val="FFFC0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Bauhaus 93" pitchFamily="82" charset="0"/>
              </a:rPr>
              <a:t>0</a:t>
            </a:r>
            <a:endParaRPr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3C576B7-4D10-9F4A-A70C-4E5870B0371C}"/>
              </a:ext>
            </a:extLst>
          </p:cNvPr>
          <p:cNvSpPr/>
          <p:nvPr/>
        </p:nvSpPr>
        <p:spPr>
          <a:xfrm>
            <a:off x="6075759" y="2819728"/>
            <a:ext cx="4187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solidFill>
                  <a:srgbClr val="FFFC0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Bauhaus 93" pitchFamily="82" charset="0"/>
              </a:rPr>
              <a:t>2</a:t>
            </a:r>
            <a:endParaRPr lang="zh-TW" altLang="en-US" sz="3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72B398F-07A2-7D4D-8F63-5747CA49D6B8}"/>
              </a:ext>
            </a:extLst>
          </p:cNvPr>
          <p:cNvSpPr/>
          <p:nvPr/>
        </p:nvSpPr>
        <p:spPr>
          <a:xfrm>
            <a:off x="6075759" y="1849546"/>
            <a:ext cx="4187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solidFill>
                  <a:srgbClr val="FFFC0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Bauhaus 93" pitchFamily="82" charset="0"/>
              </a:rPr>
              <a:t>1</a:t>
            </a:r>
            <a:endParaRPr lang="zh-TW" altLang="en-US" sz="3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A95BD41-8EC9-9545-8510-076C584C76BA}"/>
              </a:ext>
            </a:extLst>
          </p:cNvPr>
          <p:cNvSpPr/>
          <p:nvPr/>
        </p:nvSpPr>
        <p:spPr>
          <a:xfrm>
            <a:off x="6075759" y="3854559"/>
            <a:ext cx="4187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solidFill>
                  <a:srgbClr val="FFFC0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Bauhaus 93" pitchFamily="82" charset="0"/>
              </a:rPr>
              <a:t>3</a:t>
            </a:r>
            <a:endParaRPr lang="zh-TW" altLang="en-US" sz="3200" dirty="0"/>
          </a:p>
        </p:txBody>
      </p:sp>
      <p:sp>
        <p:nvSpPr>
          <p:cNvPr id="18" name="向右箭號 17">
            <a:extLst>
              <a:ext uri="{FF2B5EF4-FFF2-40B4-BE49-F238E27FC236}">
                <a16:creationId xmlns:a16="http://schemas.microsoft.com/office/drawing/2014/main" id="{606E41DC-17F2-304D-81AA-CECE06C6C5BC}"/>
              </a:ext>
            </a:extLst>
          </p:cNvPr>
          <p:cNvSpPr/>
          <p:nvPr/>
        </p:nvSpPr>
        <p:spPr>
          <a:xfrm>
            <a:off x="4650581" y="3747493"/>
            <a:ext cx="1364456" cy="72151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xxx</a:t>
            </a:r>
            <a:endParaRPr kumimoji="1" lang="zh-TW" altLang="en-US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976A03C9-D172-3E45-BC2B-CB142855FC6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98152" y="3996334"/>
            <a:ext cx="1126204" cy="1450181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BC6CC885-9FF3-DA4B-BBCF-47271915DF36}"/>
              </a:ext>
            </a:extLst>
          </p:cNvPr>
          <p:cNvSpPr txBox="1"/>
          <p:nvPr/>
        </p:nvSpPr>
        <p:spPr>
          <a:xfrm>
            <a:off x="10503436" y="4398258"/>
            <a:ext cx="915635" cy="646331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solidFill>
                  <a:srgbClr val="FFFC0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Bauhaus 93" pitchFamily="82" charset="0"/>
              </a:rPr>
              <a:t>xxx</a:t>
            </a:r>
            <a:endParaRPr kumimoji="1" lang="zh-TW" altLang="en-US" sz="3600" dirty="0">
              <a:solidFill>
                <a:srgbClr val="FFFC00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Bauhaus 93" pitchFamily="82" charset="0"/>
            </a:endParaRPr>
          </a:p>
        </p:txBody>
      </p:sp>
      <p:cxnSp>
        <p:nvCxnSpPr>
          <p:cNvPr id="3" name="肘形接點 2">
            <a:extLst>
              <a:ext uri="{FF2B5EF4-FFF2-40B4-BE49-F238E27FC236}">
                <a16:creationId xmlns:a16="http://schemas.microsoft.com/office/drawing/2014/main" id="{B309B46E-A719-C343-A42D-795C40EF9C5C}"/>
              </a:ext>
            </a:extLst>
          </p:cNvPr>
          <p:cNvCxnSpPr>
            <a:stCxn id="24" idx="3"/>
            <a:endCxn id="19" idx="1"/>
          </p:cNvCxnSpPr>
          <p:nvPr/>
        </p:nvCxnSpPr>
        <p:spPr>
          <a:xfrm>
            <a:off x="6494463" y="4146947"/>
            <a:ext cx="3903689" cy="574478"/>
          </a:xfrm>
          <a:prstGeom prst="bentConnector3">
            <a:avLst>
              <a:gd name="adj1" fmla="val 20354"/>
            </a:avLst>
          </a:prstGeom>
          <a:ln w="76200">
            <a:solidFill>
              <a:schemeClr val="tx1"/>
            </a:solidFill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接點 24">
            <a:extLst>
              <a:ext uri="{FF2B5EF4-FFF2-40B4-BE49-F238E27FC236}">
                <a16:creationId xmlns:a16="http://schemas.microsoft.com/office/drawing/2014/main" id="{38E3F391-CB0F-8842-BDEC-458C270F7030}"/>
              </a:ext>
            </a:extLst>
          </p:cNvPr>
          <p:cNvCxnSpPr>
            <a:cxnSpLocks/>
            <a:stCxn id="23" idx="3"/>
            <a:endCxn id="12" idx="1"/>
          </p:cNvCxnSpPr>
          <p:nvPr/>
        </p:nvCxnSpPr>
        <p:spPr>
          <a:xfrm>
            <a:off x="6494463" y="2141934"/>
            <a:ext cx="1263652" cy="103822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摺角紙張 6">
            <a:extLst>
              <a:ext uri="{FF2B5EF4-FFF2-40B4-BE49-F238E27FC236}">
                <a16:creationId xmlns:a16="http://schemas.microsoft.com/office/drawing/2014/main" id="{2B1898A6-C8DD-2D48-ACDC-EC0DCC17CE4E}"/>
              </a:ext>
            </a:extLst>
          </p:cNvPr>
          <p:cNvSpPr/>
          <p:nvPr/>
        </p:nvSpPr>
        <p:spPr>
          <a:xfrm>
            <a:off x="7191377" y="92869"/>
            <a:ext cx="4514850" cy="1766978"/>
          </a:xfrm>
          <a:prstGeom prst="foldedCorner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此步驟配置的</a:t>
            </a:r>
            <a:r>
              <a:rPr kumimoji="1" lang="en-US" altLang="zh-CN" dirty="0"/>
              <a:t>file descriptor</a:t>
            </a:r>
            <a:r>
              <a:rPr kumimoji="1" lang="zh-CN" altLang="en-US" dirty="0"/>
              <a:t>一定是編號最小的。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請記得，如果沒有特別指定，作業系統一定是配置「最小」且「可用」的</a:t>
            </a:r>
            <a:r>
              <a:rPr kumimoji="1" lang="en-US" altLang="zh-TW" dirty="0"/>
              <a:t>file descriptor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7119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</TotalTime>
  <Words>5439</Words>
  <Application>Microsoft Macintosh PowerPoint</Application>
  <PresentationFormat>寬螢幕</PresentationFormat>
  <Paragraphs>1320</Paragraphs>
  <Slides>55</Slides>
  <Notes>44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55</vt:i4>
      </vt:variant>
    </vt:vector>
  </HeadingPairs>
  <TitlesOfParts>
    <vt:vector size="64" baseType="lpstr">
      <vt:lpstr>Microsoft YaHei</vt:lpstr>
      <vt:lpstr>Microsoft YaHei Light</vt:lpstr>
      <vt:lpstr>Weibei SC</vt:lpstr>
      <vt:lpstr>Arial</vt:lpstr>
      <vt:lpstr>Bauhaus 93</vt:lpstr>
      <vt:lpstr>Consolas</vt:lpstr>
      <vt:lpstr>Menlo</vt:lpstr>
      <vt:lpstr>Menlo-Regular</vt:lpstr>
      <vt:lpstr>Office 佈景主題</vt:lpstr>
      <vt:lpstr>pipe &amp; fifo</vt:lpstr>
      <vt:lpstr>大綱</vt:lpstr>
      <vt:lpstr>使用pipe串接程式</vt:lpstr>
      <vt:lpstr>使用命令列（使用「l」）</vt:lpstr>
      <vt:lpstr>close，open時「作業系統」對file descript的指定方式</vt:lpstr>
      <vt:lpstr>PowerPoint 簡報</vt:lpstr>
      <vt:lpstr>PowerPoint 簡報</vt:lpstr>
      <vt:lpstr>PowerPoint 簡報</vt:lpstr>
      <vt:lpstr>PowerPoint 簡報</vt:lpstr>
      <vt:lpstr>PowerPoint 簡報</vt:lpstr>
      <vt:lpstr>pipefd函數</vt:lpstr>
      <vt:lpstr>pipe()</vt:lpstr>
      <vt:lpstr>使用pipe的簡單程式（pipe1.c）</vt:lpstr>
      <vt:lpstr>示意圖</vt:lpstr>
      <vt:lpstr>執行結果</vt:lpstr>
      <vt:lpstr>完整的範例</vt:lpstr>
      <vt:lpstr>程式碼概念圖</vt:lpstr>
      <vt:lpstr>程式碼概念圖</vt:lpstr>
      <vt:lpstr>程式碼概念圖</vt:lpstr>
      <vt:lpstr>程式碼概念圖</vt:lpstr>
      <vt:lpstr>程式碼概念圖</vt:lpstr>
      <vt:lpstr>程式碼概念圖</vt:lpstr>
      <vt:lpstr>程式碼概念圖</vt:lpstr>
      <vt:lpstr>程式碼概念圖</vt:lpstr>
      <vt:lpstr>程式碼概念圖</vt:lpstr>
      <vt:lpstr>程式碼概念圖</vt:lpstr>
      <vt:lpstr>程式碼概念圖</vt:lpstr>
      <vt:lpstr>程式碼概念圖</vt:lpstr>
      <vt:lpstr>程式碼概念圖</vt:lpstr>
      <vt:lpstr>程式碼概念圖</vt:lpstr>
      <vt:lpstr>程式碼概念圖</vt:lpstr>
      <vt:lpstr>程式碼概念圖</vt:lpstr>
      <vt:lpstr>程式碼概念圖</vt:lpstr>
      <vt:lpstr>程式碼概念圖</vt:lpstr>
      <vt:lpstr>程式碼概念圖</vt:lpstr>
      <vt:lpstr>程式碼概念圖</vt:lpstr>
      <vt:lpstr>程式碼概念圖</vt:lpstr>
      <vt:lpstr>程式碼概念圖</vt:lpstr>
      <vt:lpstr>程式碼概念圖</vt:lpstr>
      <vt:lpstr>程式碼概念圖</vt:lpstr>
      <vt:lpstr>PowerPoint 簡報</vt:lpstr>
      <vt:lpstr>程式碼概念圖</vt:lpstr>
      <vt:lpstr>子行程間通訊（pipe4-2.c）</vt:lpstr>
      <vt:lpstr>子行程間通訊（pipe4-2.c）</vt:lpstr>
      <vt:lpstr>示意圖</vt:lpstr>
      <vt:lpstr>示意圖</vt:lpstr>
      <vt:lpstr>結果</vt:lpstr>
      <vt:lpstr>時間與輸出入導向</vt:lpstr>
      <vt:lpstr>PowerPoint 簡報</vt:lpstr>
      <vt:lpstr>PowerPoint 簡報</vt:lpstr>
      <vt:lpstr>PowerPoint 簡報</vt:lpstr>
      <vt:lpstr>上機考提示</vt:lpstr>
      <vt:lpstr>期中考筆試</vt:lpstr>
      <vt:lpstr>期末考上機考</vt:lpstr>
      <vt:lpstr>念念時間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Linux安裝與操作 </dc:title>
  <dc:creator>習五 羅</dc:creator>
  <cp:lastModifiedBy>習五 羅</cp:lastModifiedBy>
  <cp:revision>56</cp:revision>
  <dcterms:created xsi:type="dcterms:W3CDTF">2019-01-31T14:35:51Z</dcterms:created>
  <dcterms:modified xsi:type="dcterms:W3CDTF">2019-06-11T06:58:38Z</dcterms:modified>
</cp:coreProperties>
</file>